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9"/>
  </p:notesMasterIdLst>
  <p:sldIdLst>
    <p:sldId id="309" r:id="rId2"/>
    <p:sldId id="420" r:id="rId3"/>
    <p:sldId id="422" r:id="rId4"/>
    <p:sldId id="410" r:id="rId5"/>
    <p:sldId id="413" r:id="rId6"/>
    <p:sldId id="417" r:id="rId7"/>
    <p:sldId id="421" r:id="rId8"/>
    <p:sldId id="424" r:id="rId9"/>
    <p:sldId id="427" r:id="rId10"/>
    <p:sldId id="428" r:id="rId11"/>
    <p:sldId id="347" r:id="rId12"/>
    <p:sldId id="429" r:id="rId13"/>
    <p:sldId id="441" r:id="rId14"/>
    <p:sldId id="431" r:id="rId15"/>
    <p:sldId id="445" r:id="rId16"/>
    <p:sldId id="430" r:id="rId17"/>
    <p:sldId id="338" r:id="rId18"/>
    <p:sldId id="433" r:id="rId19"/>
    <p:sldId id="388" r:id="rId20"/>
    <p:sldId id="436" r:id="rId21"/>
    <p:sldId id="352" r:id="rId22"/>
    <p:sldId id="443" r:id="rId23"/>
    <p:sldId id="356" r:id="rId24"/>
    <p:sldId id="357" r:id="rId25"/>
    <p:sldId id="358" r:id="rId26"/>
    <p:sldId id="366" r:id="rId27"/>
    <p:sldId id="440" r:id="rId28"/>
    <p:sldId id="426" r:id="rId29"/>
    <p:sldId id="372" r:id="rId30"/>
    <p:sldId id="446" r:id="rId31"/>
    <p:sldId id="334" r:id="rId32"/>
    <p:sldId id="268" r:id="rId33"/>
    <p:sldId id="381" r:id="rId34"/>
    <p:sldId id="437" r:id="rId35"/>
    <p:sldId id="423" r:id="rId36"/>
    <p:sldId id="379" r:id="rId37"/>
    <p:sldId id="353" r:id="rId38"/>
    <p:sldId id="354" r:id="rId39"/>
    <p:sldId id="355" r:id="rId40"/>
    <p:sldId id="359" r:id="rId41"/>
    <p:sldId id="360" r:id="rId42"/>
    <p:sldId id="387" r:id="rId43"/>
    <p:sldId id="351" r:id="rId44"/>
    <p:sldId id="374" r:id="rId45"/>
    <p:sldId id="375" r:id="rId46"/>
    <p:sldId id="364" r:id="rId47"/>
    <p:sldId id="361" r:id="rId48"/>
    <p:sldId id="362" r:id="rId49"/>
    <p:sldId id="363" r:id="rId50"/>
    <p:sldId id="365" r:id="rId51"/>
    <p:sldId id="368" r:id="rId52"/>
    <p:sldId id="369" r:id="rId53"/>
    <p:sldId id="383" r:id="rId54"/>
    <p:sldId id="382" r:id="rId55"/>
    <p:sldId id="371" r:id="rId56"/>
    <p:sldId id="373" r:id="rId57"/>
    <p:sldId id="444"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82E"/>
    <a:srgbClr val="184A7F"/>
    <a:srgbClr val="FFFFFF"/>
    <a:srgbClr val="E6E6E6"/>
    <a:srgbClr val="0C00B2"/>
    <a:srgbClr val="34E8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8398" autoAdjust="0"/>
  </p:normalViewPr>
  <p:slideViewPr>
    <p:cSldViewPr snapToGrid="0">
      <p:cViewPr varScale="1">
        <p:scale>
          <a:sx n="118" d="100"/>
          <a:sy n="118" d="100"/>
        </p:scale>
        <p:origin x="326" y="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F7853-C1F0-4317-95E5-04EBD90B9B0F}" type="datetimeFigureOut">
              <a:rPr lang="zh-CN" altLang="en-US" smtClean="0"/>
              <a:t>2023/4/5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5AF7-AD24-4865-A4F5-99973166905C}" type="slidenum">
              <a:rPr lang="zh-CN" altLang="en-US" smtClean="0"/>
              <a:t>‹#›</a:t>
            </a:fld>
            <a:endParaRPr lang="zh-CN" altLang="en-US"/>
          </a:p>
        </p:txBody>
      </p:sp>
    </p:spTree>
    <p:extLst>
      <p:ext uri="{BB962C8B-B14F-4D97-AF65-F5344CB8AC3E}">
        <p14:creationId xmlns:p14="http://schemas.microsoft.com/office/powerpoint/2010/main" val="116545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Hi, everyone, this is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Zihao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Xu. Today I am going to present our work: Domain-Indexing Variational Bayes: Interpretable Domain Index for Domain Adaptation. This is a joint work with Guang-yuan Hao, Hao He and Hao Wang.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0</a:t>
            </a:fld>
            <a:endParaRPr lang="zh-CN" altLang="en-US"/>
          </a:p>
        </p:txBody>
      </p:sp>
    </p:spTree>
    <p:extLst>
      <p:ext uri="{BB962C8B-B14F-4D97-AF65-F5344CB8AC3E}">
        <p14:creationId xmlns:p14="http://schemas.microsoft.com/office/powerpoint/2010/main" val="325457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Let’s first explore the definition.</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9</a:t>
            </a:fld>
            <a:endParaRPr lang="zh-CN" altLang="en-US"/>
          </a:p>
        </p:txBody>
      </p:sp>
    </p:spTree>
    <p:extLst>
      <p:ext uri="{BB962C8B-B14F-4D97-AF65-F5344CB8AC3E}">
        <p14:creationId xmlns:p14="http://schemas.microsoft.com/office/powerpoint/2010/main" val="125682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We list the definition as follows</a:t>
            </a:r>
            <a:r>
              <a:rPr lang="zh-CN" altLang="en-US" sz="1800" dirty="0">
                <a:effectLst/>
                <a:latin typeface="等线" panose="02010600030101010101" pitchFamily="2" charset="-122"/>
                <a:cs typeface="Times New Roman" panose="02020603050405020304" pitchFamily="18" charset="0"/>
              </a:rPr>
              <a:t>：</a:t>
            </a:r>
            <a:endParaRPr lang="en-US" altLang="zh-CN" sz="1800" dirty="0">
              <a:effectLst/>
              <a:latin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First,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domain index should be independent of the data’s encoding z.</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Second,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 must retain as much information on the data x as possible.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Finally,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 should maximize the adaptation performance.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summarize the 3 requirements as: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Independence, Information Preservation and Label Sensitivity.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4</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49</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秒）</a:t>
            </a: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10</a:t>
            </a:fld>
            <a:endParaRPr lang="zh-CN" altLang="en-US"/>
          </a:p>
        </p:txBody>
      </p:sp>
    </p:spTree>
    <p:extLst>
      <p:ext uri="{BB962C8B-B14F-4D97-AF65-F5344CB8AC3E}">
        <p14:creationId xmlns:p14="http://schemas.microsoft.com/office/powerpoint/2010/main" val="102047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With the rigorous definition of domain indices, the next step is to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infer</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domain indices with PGM.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11</a:t>
            </a:fld>
            <a:endParaRPr lang="zh-CN" altLang="en-US"/>
          </a:p>
        </p:txBody>
      </p:sp>
    </p:spTree>
    <p:extLst>
      <p:ext uri="{BB962C8B-B14F-4D97-AF65-F5344CB8AC3E}">
        <p14:creationId xmlns:p14="http://schemas.microsoft.com/office/powerpoint/2010/main" val="418974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generation process of our PGM can be characterized as follows: Suppose we have N domains in total.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12</a:t>
            </a:fld>
            <a:endParaRPr lang="zh-CN" altLang="en-US"/>
          </a:p>
        </p:txBody>
      </p:sp>
    </p:spTree>
    <p:extLst>
      <p:ext uri="{BB962C8B-B14F-4D97-AF65-F5344CB8AC3E}">
        <p14:creationId xmlns:p14="http://schemas.microsoft.com/office/powerpoint/2010/main" val="59938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First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will use the prior to generate global domain indices. This is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one-per domain.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Here k refers to the domain ID.</a:t>
            </a:r>
            <a:endParaRPr lang="zh-CN"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13</a:t>
            </a:fld>
            <a:endParaRPr lang="zh-CN" altLang="en-US"/>
          </a:p>
        </p:txBody>
      </p:sp>
    </p:spTree>
    <p:extLst>
      <p:ext uri="{BB962C8B-B14F-4D97-AF65-F5344CB8AC3E}">
        <p14:creationId xmlns:p14="http://schemas.microsoft.com/office/powerpoint/2010/main" val="251506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Next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using the global domain indices, we generate local domain indices, which is one-per datum. Suppose in domain K, we have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D_k</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datapoints, then we will have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D_k</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local domain indices</a:t>
            </a: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14</a:t>
            </a:fld>
            <a:endParaRPr lang="zh-CN" altLang="en-US"/>
          </a:p>
        </p:txBody>
      </p:sp>
    </p:spTree>
    <p:extLst>
      <p:ext uri="{BB962C8B-B14F-4D97-AF65-F5344CB8AC3E}">
        <p14:creationId xmlns:p14="http://schemas.microsoft.com/office/powerpoint/2010/main" val="265672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We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then use these local domain indices to generate the observed data, such as an image.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15</a:t>
            </a:fld>
            <a:endParaRPr lang="zh-CN" altLang="en-US"/>
          </a:p>
        </p:txBody>
      </p:sp>
    </p:spTree>
    <p:extLst>
      <p:ext uri="{BB962C8B-B14F-4D97-AF65-F5344CB8AC3E}">
        <p14:creationId xmlns:p14="http://schemas.microsoft.com/office/powerpoint/2010/main" val="3941543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provide some intuition about this generation process, I will take the gender classification task as the example again.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begin by generating the global domain indices, such as the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average age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Then, we produce the local domain indices, which is the age for each face shot.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Based on these ages, we generate the observed data. The reason for using this hierarchical structure is that, it can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significantly boost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learning efficiency.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5</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58</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秒）</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16</a:t>
            </a:fld>
            <a:endParaRPr lang="zh-CN" altLang="en-US"/>
          </a:p>
        </p:txBody>
      </p:sp>
    </p:spTree>
    <p:extLst>
      <p:ext uri="{BB962C8B-B14F-4D97-AF65-F5344CB8AC3E}">
        <p14:creationId xmlns:p14="http://schemas.microsoft.com/office/powerpoint/2010/main" val="364297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With the global and local domain indices, as well as the observed data, we proceed to generate the feature embedding z, which is domain-invariant. </a:t>
            </a:r>
            <a:r>
              <a:rPr lang="en-US" altLang="zh-CN" sz="1800" b="1" dirty="0">
                <a:effectLst/>
                <a:latin typeface="等线" panose="02010600030101010101" pitchFamily="2" charset="-122"/>
                <a:cs typeface="Times New Roman" panose="02020603050405020304" pitchFamily="18" charset="0"/>
              </a:rPr>
              <a:t>Note</a:t>
            </a:r>
            <a:r>
              <a:rPr lang="en-US" altLang="zh-CN" sz="1800" dirty="0">
                <a:effectLst/>
                <a:latin typeface="等线" panose="02010600030101010101" pitchFamily="2" charset="-122"/>
                <a:cs typeface="Times New Roman" panose="02020603050405020304" pitchFamily="18" charset="0"/>
              </a:rPr>
              <a:t> that the dash line here means beta and z should be independent.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17</a:t>
            </a:fld>
            <a:endParaRPr lang="zh-CN" altLang="en-US"/>
          </a:p>
        </p:txBody>
      </p:sp>
    </p:spTree>
    <p:extLst>
      <p:ext uri="{BB962C8B-B14F-4D97-AF65-F5344CB8AC3E}">
        <p14:creationId xmlns:p14="http://schemas.microsoft.com/office/powerpoint/2010/main" val="339577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Finally, we generate the labels for the observed data based on the feature embedding.</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18</a:t>
            </a:fld>
            <a:endParaRPr lang="zh-CN" altLang="en-US"/>
          </a:p>
        </p:txBody>
      </p:sp>
    </p:spTree>
    <p:extLst>
      <p:ext uri="{BB962C8B-B14F-4D97-AF65-F5344CB8AC3E}">
        <p14:creationId xmlns:p14="http://schemas.microsoft.com/office/powerpoint/2010/main" val="264511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Domain adaptation mainly address the cross-domain generalization problems in machine learning models. Typically, we will assume that in the source domains, we have source data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x_s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source labels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y_s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 target domains, we only have target data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x_t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Our goal</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to predict target labels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y_t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within target domains.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1</a:t>
            </a:fld>
            <a:endParaRPr lang="zh-CN" altLang="en-US"/>
          </a:p>
        </p:txBody>
      </p:sp>
    </p:spTree>
    <p:extLst>
      <p:ext uri="{BB962C8B-B14F-4D97-AF65-F5344CB8AC3E}">
        <p14:creationId xmlns:p14="http://schemas.microsoft.com/office/powerpoint/2010/main" val="68937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have also developed the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inference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model, shown in the right figure. Now, the generative model and the inference model together, constitute the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complete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framework.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19</a:t>
            </a:fld>
            <a:endParaRPr lang="zh-CN" altLang="en-US"/>
          </a:p>
        </p:txBody>
      </p:sp>
    </p:spTree>
    <p:extLst>
      <p:ext uri="{BB962C8B-B14F-4D97-AF65-F5344CB8AC3E}">
        <p14:creationId xmlns:p14="http://schemas.microsoft.com/office/powerpoint/2010/main" val="3856166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The PGM is now established, and the next step, is to optimize this model. </a:t>
            </a:r>
          </a:p>
          <a:p>
            <a:r>
              <a:rPr lang="en-US" altLang="zh-CN" sz="1800" dirty="0">
                <a:effectLst/>
                <a:latin typeface="等线" panose="02010600030101010101" pitchFamily="2" charset="-122"/>
                <a:cs typeface="Times New Roman" panose="02020603050405020304" pitchFamily="18" charset="0"/>
              </a:rPr>
              <a:t>To achieve this, we will maximize the evidence lower bound, ELBO. (This would maximize the log likelihood of the observed data and labels.)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solely relying on the ELBO cannot produce the desired domain indices. Recall that,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20</a:t>
            </a:fld>
            <a:endParaRPr lang="zh-CN" altLang="en-US"/>
          </a:p>
        </p:txBody>
      </p:sp>
    </p:spTree>
    <p:extLst>
      <p:ext uri="{BB962C8B-B14F-4D97-AF65-F5344CB8AC3E}">
        <p14:creationId xmlns:p14="http://schemas.microsoft.com/office/powerpoint/2010/main" val="135241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domain index requires itself to be independent of the data encoding z, which cannot be achieved by the ELBO alone.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21</a:t>
            </a:fld>
            <a:endParaRPr lang="zh-CN" altLang="en-US"/>
          </a:p>
        </p:txBody>
      </p:sp>
    </p:spTree>
    <p:extLst>
      <p:ext uri="{BB962C8B-B14F-4D97-AF65-F5344CB8AC3E}">
        <p14:creationId xmlns:p14="http://schemas.microsoft.com/office/powerpoint/2010/main" val="1618617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Therefore, we incorporate an adversarial loss to ensure that beta and z are independent with each other.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22</a:t>
            </a:fld>
            <a:endParaRPr lang="zh-CN" altLang="en-US"/>
          </a:p>
        </p:txBody>
      </p:sp>
    </p:spTree>
    <p:extLst>
      <p:ext uri="{BB962C8B-B14F-4D97-AF65-F5344CB8AC3E}">
        <p14:creationId xmlns:p14="http://schemas.microsoft.com/office/powerpoint/2010/main" val="280531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final objective function combines the previous 2 loss: the ELBO and the adversarial loss.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7</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24</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秒）</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23</a:t>
            </a:fld>
            <a:endParaRPr lang="zh-CN" altLang="en-US"/>
          </a:p>
        </p:txBody>
      </p:sp>
    </p:spTree>
    <p:extLst>
      <p:ext uri="{BB962C8B-B14F-4D97-AF65-F5344CB8AC3E}">
        <p14:creationId xmlns:p14="http://schemas.microsoft.com/office/powerpoint/2010/main" val="312144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have proved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by using this objective function, we could learn domain indices beta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according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the previous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Specifically, the inferred domain indices will satisfy Independence, Information preservation and label sensitivity.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24</a:t>
            </a:fld>
            <a:endParaRPr lang="zh-CN" altLang="en-US"/>
          </a:p>
        </p:txBody>
      </p:sp>
    </p:spTree>
    <p:extLst>
      <p:ext uri="{BB962C8B-B14F-4D97-AF65-F5344CB8AC3E}">
        <p14:creationId xmlns:p14="http://schemas.microsoft.com/office/powerpoint/2010/main" val="322476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experiment results also demonstrate the effectiveness of our model. We will use experiments on TPT-48 as an example. TPT-48 is a real-world dataset that contains monthly average temperature for the 48 contiguous states in the US. On this dataset, we will focus on transferring the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temperature prediction model. One of our domain adaptation tasks is formulated as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North (24) to South (24), which is adapting models from 24 states in the north to 24 states in the south.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We also divide the target domains into 3 levels to report fine-grained results.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8</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22</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秒）</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25</a:t>
            </a:fld>
            <a:endParaRPr lang="zh-CN" altLang="en-US"/>
          </a:p>
        </p:txBody>
      </p:sp>
    </p:spTree>
    <p:extLst>
      <p:ext uri="{BB962C8B-B14F-4D97-AF65-F5344CB8AC3E}">
        <p14:creationId xmlns:p14="http://schemas.microsoft.com/office/powerpoint/2010/main" val="103687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Let’s first see the visualization of inferred domain indices. Here, the colors indicate each state’s latitude.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observe that, when 2 states have similar latitude, their domain indices are also close along the x-dimension, such as the New York and the New Jersey.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26</a:t>
            </a:fld>
            <a:endParaRPr lang="zh-CN" altLang="en-US"/>
          </a:p>
        </p:txBody>
      </p:sp>
    </p:spTree>
    <p:extLst>
      <p:ext uri="{BB962C8B-B14F-4D97-AF65-F5344CB8AC3E}">
        <p14:creationId xmlns:p14="http://schemas.microsoft.com/office/powerpoint/2010/main" val="3684741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In contrast, when 2 states’ latitude are quite </a:t>
            </a:r>
            <a:r>
              <a:rPr lang="en-US" altLang="zh-CN" sz="1200">
                <a:effectLst/>
                <a:latin typeface="等线" panose="02010600030101010101" pitchFamily="2" charset="-122"/>
                <a:cs typeface="Times New Roman" panose="02020603050405020304" pitchFamily="18" charset="0"/>
              </a:rPr>
              <a:t>distinct from each other, </a:t>
            </a:r>
            <a:r>
              <a:rPr lang="en-US" altLang="zh-CN" sz="1200" dirty="0">
                <a:effectLst/>
                <a:latin typeface="等线" panose="02010600030101010101" pitchFamily="2" charset="-122"/>
                <a:cs typeface="Times New Roman" panose="02020603050405020304" pitchFamily="18" charset="0"/>
              </a:rPr>
              <a:t>their domain indices are further apart on the x-dimension, as seen from the Florida and the New Jersey. </a:t>
            </a:r>
          </a:p>
          <a:p>
            <a:r>
              <a:rPr lang="en-US" altLang="zh-CN" sz="1200" dirty="0">
                <a:effectLst/>
                <a:latin typeface="等线" panose="02010600030101010101" pitchFamily="2" charset="-122"/>
                <a:cs typeface="Times New Roman" panose="02020603050405020304" pitchFamily="18" charset="0"/>
              </a:rPr>
              <a:t>In fact, a correlation can be drawn between the latitude and the x-dimension of the domain indices. This is reasonable, because temperature is highly corelated with the latitude of the state. </a:t>
            </a:r>
          </a:p>
          <a:p>
            <a:r>
              <a:rPr lang="en-US" altLang="zh-CN" sz="1200" dirty="0">
                <a:effectLst/>
                <a:latin typeface="等线" panose="02010600030101010101" pitchFamily="2" charset="-122"/>
                <a:cs typeface="Times New Roman" panose="02020603050405020304" pitchFamily="18" charset="0"/>
              </a:rPr>
              <a:t>Notice that, we never use latitude information as input. This means our model truly</a:t>
            </a:r>
            <a:r>
              <a:rPr lang="en-US" altLang="zh-CN" sz="1200" b="1" dirty="0">
                <a:effectLst/>
                <a:latin typeface="等线" panose="02010600030101010101" pitchFamily="2" charset="-122"/>
                <a:cs typeface="Times New Roman" panose="02020603050405020304" pitchFamily="18" charset="0"/>
              </a:rPr>
              <a:t> learns</a:t>
            </a:r>
            <a:r>
              <a:rPr lang="en-US" altLang="zh-CN" sz="1200" dirty="0">
                <a:effectLst/>
                <a:latin typeface="等线" panose="02010600030101010101" pitchFamily="2" charset="-122"/>
                <a:cs typeface="Times New Roman" panose="02020603050405020304" pitchFamily="18" charset="0"/>
              </a:rPr>
              <a:t> useful domain indices during the adaptation.</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27</a:t>
            </a:fld>
            <a:endParaRPr lang="zh-CN" altLang="en-US"/>
          </a:p>
        </p:txBody>
      </p:sp>
    </p:spTree>
    <p:extLst>
      <p:ext uri="{BB962C8B-B14F-4D97-AF65-F5344CB8AC3E}">
        <p14:creationId xmlns:p14="http://schemas.microsoft.com/office/powerpoint/2010/main" val="813095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We also report numerical results on this task. </a:t>
            </a:r>
          </a:p>
          <a:p>
            <a:r>
              <a:rPr lang="en-US" altLang="zh-CN" sz="1800" dirty="0">
                <a:effectLst/>
                <a:latin typeface="等线" panose="02010600030101010101" pitchFamily="2" charset="-122"/>
                <a:cs typeface="Times New Roman" panose="02020603050405020304" pitchFamily="18" charset="0"/>
              </a:rPr>
              <a:t>Our model achieves superior performance in both overall evaluation and finer-grained evaluations.</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28</a:t>
            </a:fld>
            <a:endParaRPr lang="zh-CN" altLang="en-US"/>
          </a:p>
        </p:txBody>
      </p:sp>
    </p:spTree>
    <p:extLst>
      <p:ext uri="{BB962C8B-B14F-4D97-AF65-F5344CB8AC3E}">
        <p14:creationId xmlns:p14="http://schemas.microsoft.com/office/powerpoint/2010/main" val="354326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Recent studies have shown that,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using domain indices can significantly boost the domain adaptation performance.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To fully appreciate the magic of domain indices, we should first understand, what are domain indices?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2</a:t>
            </a:fld>
            <a:endParaRPr lang="zh-CN" altLang="en-US"/>
          </a:p>
        </p:txBody>
      </p:sp>
    </p:spTree>
    <p:extLst>
      <p:ext uri="{BB962C8B-B14F-4D97-AF65-F5344CB8AC3E}">
        <p14:creationId xmlns:p14="http://schemas.microsoft.com/office/powerpoint/2010/main" val="3493412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summarize, our take home messages are as follows: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VDI provides a principled way to infer domain index.</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VDI improves both interpretability and performance of domain adaptation.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VDI has theoretical guarantee.</a:t>
            </a:r>
            <a:endParaRPr lang="en-US" altLang="zh-CN" b="0" i="0" dirty="0">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29</a:t>
            </a:fld>
            <a:endParaRPr lang="zh-CN" altLang="en-US"/>
          </a:p>
        </p:txBody>
      </p:sp>
    </p:spTree>
    <p:extLst>
      <p:ext uri="{BB962C8B-B14F-4D97-AF65-F5344CB8AC3E}">
        <p14:creationId xmlns:p14="http://schemas.microsoft.com/office/powerpoint/2010/main" val="1373310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more information about our work, please refer to our paper and our source code.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Thank you!</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30</a:t>
            </a:fld>
            <a:endParaRPr lang="zh-CN" altLang="en-US"/>
          </a:p>
        </p:txBody>
      </p:sp>
    </p:spTree>
    <p:extLst>
      <p:ext uri="{BB962C8B-B14F-4D97-AF65-F5344CB8AC3E}">
        <p14:creationId xmlns:p14="http://schemas.microsoft.com/office/powerpoint/2010/main" val="3725353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A5AF7-AD24-4865-A4F5-99973166905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0193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Take home message:</a:t>
            </a:r>
          </a:p>
          <a:p>
            <a:endParaRPr lang="en-US" altLang="zh-CN" b="0" i="0" dirty="0">
              <a:effectLst/>
              <a:latin typeface="Arial" panose="020B0604020202020204" pitchFamily="34" charset="0"/>
            </a:endParaRPr>
          </a:p>
          <a:p>
            <a:r>
              <a:rPr lang="en-US" altLang="zh-CN" b="0" i="0" dirty="0">
                <a:effectLst/>
                <a:latin typeface="Arial" panose="020B0604020202020204" pitchFamily="34" charset="0"/>
              </a:rPr>
              <a:t>VDI provides a way to infer domain index, improve performance, and have </a:t>
            </a:r>
            <a:r>
              <a:rPr lang="en-US" altLang="zh-CN" b="0" i="0" dirty="0" err="1">
                <a:effectLst/>
                <a:latin typeface="Arial" panose="020B0604020202020204" pitchFamily="34" charset="0"/>
              </a:rPr>
              <a:t>theortical</a:t>
            </a:r>
            <a:r>
              <a:rPr lang="en-US" altLang="zh-CN" b="0" i="0" dirty="0">
                <a:effectLst/>
                <a:latin typeface="Arial" panose="020B0604020202020204" pitchFamily="34" charset="0"/>
              </a:rPr>
              <a:t> guarantee</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32</a:t>
            </a:fld>
            <a:endParaRPr lang="zh-CN" altLang="en-US"/>
          </a:p>
        </p:txBody>
      </p:sp>
    </p:spTree>
    <p:extLst>
      <p:ext uri="{BB962C8B-B14F-4D97-AF65-F5344CB8AC3E}">
        <p14:creationId xmlns:p14="http://schemas.microsoft.com/office/powerpoint/2010/main" val="232049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Left: graphic model of VDI, inferring domain index during adaptation; right: the variational distribution that approximate the posterior of VDI. Dashed line. Shady color observed variable. No color means latent variable.</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33</a:t>
            </a:fld>
            <a:endParaRPr lang="zh-CN" altLang="en-US"/>
          </a:p>
        </p:txBody>
      </p:sp>
    </p:spTree>
    <p:extLst>
      <p:ext uri="{BB962C8B-B14F-4D97-AF65-F5344CB8AC3E}">
        <p14:creationId xmlns:p14="http://schemas.microsoft.com/office/powerpoint/2010/main" val="1212790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Take home message:</a:t>
            </a:r>
          </a:p>
          <a:p>
            <a:endParaRPr lang="en-US" altLang="zh-CN" b="0" i="0" dirty="0">
              <a:effectLst/>
              <a:latin typeface="Arial" panose="020B0604020202020204" pitchFamily="34" charset="0"/>
            </a:endParaRPr>
          </a:p>
          <a:p>
            <a:r>
              <a:rPr lang="en-US" altLang="zh-CN" b="0" i="0" dirty="0">
                <a:effectLst/>
                <a:latin typeface="Arial" panose="020B0604020202020204" pitchFamily="34" charset="0"/>
              </a:rPr>
              <a:t>VDI provides a way to infer domain index, improve performance, and have </a:t>
            </a:r>
            <a:r>
              <a:rPr lang="en-US" altLang="zh-CN" b="0" i="0" dirty="0" err="1">
                <a:effectLst/>
                <a:latin typeface="Arial" panose="020B0604020202020204" pitchFamily="34" charset="0"/>
              </a:rPr>
              <a:t>theortical</a:t>
            </a:r>
            <a:r>
              <a:rPr lang="en-US" altLang="zh-CN" b="0" i="0" dirty="0">
                <a:effectLst/>
                <a:latin typeface="Arial" panose="020B0604020202020204" pitchFamily="34" charset="0"/>
              </a:rPr>
              <a:t> guarantee</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34</a:t>
            </a:fld>
            <a:endParaRPr lang="zh-CN" altLang="en-US"/>
          </a:p>
        </p:txBody>
      </p:sp>
    </p:spTree>
    <p:extLst>
      <p:ext uri="{BB962C8B-B14F-4D97-AF65-F5344CB8AC3E}">
        <p14:creationId xmlns:p14="http://schemas.microsoft.com/office/powerpoint/2010/main" val="3554963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Introduce 2</a:t>
            </a:r>
            <a:r>
              <a:rPr lang="en-US" altLang="zh-CN" baseline="30000" dirty="0"/>
              <a:t>nd</a:t>
            </a:r>
            <a:r>
              <a:rPr lang="en-US" altLang="zh-CN" dirty="0"/>
              <a:t> concept: Domain index. Domain index refers to a scaler vector that embed domain semantics. For this example, we use the average age of each domain as the domain index. Recent paper found using domain index in DA training facilitate the DA performance. Banner: what you want to do with this slides, change \</a:t>
            </a:r>
            <a:r>
              <a:rPr lang="en-US" altLang="zh-CN" dirty="0" err="1"/>
              <a:t>bete</a:t>
            </a:r>
            <a:r>
              <a:rPr lang="en-US" altLang="zh-CN" dirty="0"/>
              <a: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35</a:t>
            </a:fld>
            <a:endParaRPr lang="zh-CN" altLang="en-US"/>
          </a:p>
        </p:txBody>
      </p:sp>
    </p:spTree>
    <p:extLst>
      <p:ext uri="{BB962C8B-B14F-4D97-AF65-F5344CB8AC3E}">
        <p14:creationId xmlns:p14="http://schemas.microsoft.com/office/powerpoint/2010/main" val="488966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\theta, \phi is the neural network parameters </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36</a:t>
            </a:fld>
            <a:endParaRPr lang="zh-CN" altLang="en-US"/>
          </a:p>
        </p:txBody>
      </p:sp>
    </p:spTree>
    <p:extLst>
      <p:ext uri="{BB962C8B-B14F-4D97-AF65-F5344CB8AC3E}">
        <p14:creationId xmlns:p14="http://schemas.microsoft.com/office/powerpoint/2010/main" val="1265200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Every mu, sigma here is a non-linear function that with learnable parameters. Usually, we will use neural network to implement such function</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37</a:t>
            </a:fld>
            <a:endParaRPr lang="zh-CN" altLang="en-US"/>
          </a:p>
        </p:txBody>
      </p:sp>
    </p:spTree>
    <p:extLst>
      <p:ext uri="{BB962C8B-B14F-4D97-AF65-F5344CB8AC3E}">
        <p14:creationId xmlns:p14="http://schemas.microsoft.com/office/powerpoint/2010/main" val="2869123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Q(\beta | u) needs special treatment.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38</a:t>
            </a:fld>
            <a:endParaRPr lang="zh-CN" altLang="en-US"/>
          </a:p>
        </p:txBody>
      </p:sp>
    </p:spTree>
    <p:extLst>
      <p:ext uri="{BB962C8B-B14F-4D97-AF65-F5344CB8AC3E}">
        <p14:creationId xmlns:p14="http://schemas.microsoft.com/office/powerpoint/2010/main" val="154206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general, a domain index must meet the following requirements: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First,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it is a real-value scalar or vector.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Second,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it must uniquely identify a domain. Different domains should have different domain indices.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b="1" dirty="0">
                <a:effectLst/>
                <a:latin typeface="等线" panose="02010600030101010101" pitchFamily="2" charset="-122"/>
                <a:cs typeface="Times New Roman" panose="02020603050405020304" pitchFamily="18" charset="0"/>
              </a:rPr>
              <a:t>And finally,</a:t>
            </a:r>
            <a:r>
              <a:rPr lang="en-US" altLang="zh-CN" sz="1800" dirty="0">
                <a:effectLst/>
                <a:latin typeface="等线" panose="02010600030101010101" pitchFamily="2" charset="-122"/>
                <a:cs typeface="Times New Roman" panose="02020603050405020304" pitchFamily="18" charset="0"/>
              </a:rPr>
              <a:t> it should represent the domain semantics, much like a word embedding. The distance between different domain indices should indicate the relationship of different domains.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秒</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3</a:t>
            </a:fld>
            <a:endParaRPr lang="zh-CN" altLang="en-US"/>
          </a:p>
        </p:txBody>
      </p:sp>
    </p:spTree>
    <p:extLst>
      <p:ext uri="{BB962C8B-B14F-4D97-AF65-F5344CB8AC3E}">
        <p14:creationId xmlns:p14="http://schemas.microsoft.com/office/powerpoint/2010/main" val="1849411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Q(\beta | u) needs special treatment.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39</a:t>
            </a:fld>
            <a:endParaRPr lang="zh-CN" altLang="en-US"/>
          </a:p>
        </p:txBody>
      </p:sp>
    </p:spTree>
    <p:extLst>
      <p:ext uri="{BB962C8B-B14F-4D97-AF65-F5344CB8AC3E}">
        <p14:creationId xmlns:p14="http://schemas.microsoft.com/office/powerpoint/2010/main" val="604521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Q(\beta | u) needs special treatment.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40</a:t>
            </a:fld>
            <a:endParaRPr lang="zh-CN" altLang="en-US"/>
          </a:p>
        </p:txBody>
      </p:sp>
    </p:spTree>
    <p:extLst>
      <p:ext uri="{BB962C8B-B14F-4D97-AF65-F5344CB8AC3E}">
        <p14:creationId xmlns:p14="http://schemas.microsoft.com/office/powerpoint/2010/main" val="33730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Q(\beta | u) needs special treatment.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41</a:t>
            </a:fld>
            <a:endParaRPr lang="zh-CN" altLang="en-US"/>
          </a:p>
        </p:txBody>
      </p:sp>
    </p:spTree>
    <p:extLst>
      <p:ext uri="{BB962C8B-B14F-4D97-AF65-F5344CB8AC3E}">
        <p14:creationId xmlns:p14="http://schemas.microsoft.com/office/powerpoint/2010/main" val="344818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inferring domain index, we have to define what is exactly the domain index. </a:t>
            </a:r>
            <a:r>
              <a:rPr lang="en-US" altLang="zh-CN" dirty="0" err="1"/>
              <a:t>Mathmatic</a:t>
            </a:r>
            <a:r>
              <a:rPr lang="en-US" altLang="zh-CN" dirty="0"/>
              <a:t> characterization, or formal definition of domain index, refer to our paper</a:t>
            </a:r>
          </a:p>
          <a:p>
            <a:r>
              <a:rPr lang="en-US" altLang="zh-CN" dirty="0"/>
              <a:t>1</a:t>
            </a:r>
            <a:r>
              <a:rPr lang="zh-CN" altLang="en-US" dirty="0"/>
              <a:t>，首先展示总体</a:t>
            </a:r>
            <a:r>
              <a:rPr lang="en-US" altLang="zh-CN" dirty="0"/>
              <a:t>loss</a:t>
            </a:r>
            <a:r>
              <a:rPr lang="zh-CN" altLang="en-US" dirty="0"/>
              <a:t>，一个是</a:t>
            </a:r>
            <a:r>
              <a:rPr lang="en-US" altLang="zh-CN" dirty="0"/>
              <a:t>evidence lower bound</a:t>
            </a:r>
            <a:r>
              <a:rPr lang="zh-CN" altLang="en-US" dirty="0"/>
              <a:t>，一个是</a:t>
            </a:r>
            <a:r>
              <a:rPr lang="en-US" altLang="zh-CN" dirty="0"/>
              <a:t>adversarial training. </a:t>
            </a:r>
            <a:r>
              <a:rPr lang="zh-CN" altLang="en-US" dirty="0"/>
              <a:t>然后展开分项，并讲其中一项是需要特殊建模的</a:t>
            </a:r>
            <a:r>
              <a:rPr lang="en-US" altLang="zh-CN" dirty="0"/>
              <a:t>earth moving distance</a:t>
            </a:r>
          </a:p>
          <a:p>
            <a:r>
              <a:rPr lang="en-US" altLang="zh-CN" dirty="0"/>
              <a:t>2</a:t>
            </a:r>
            <a:r>
              <a:rPr lang="zh-CN" altLang="en-US" dirty="0"/>
              <a:t>，实验先放可视化，再放其余结果</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42</a:t>
            </a:fld>
            <a:endParaRPr lang="zh-CN" altLang="en-US"/>
          </a:p>
        </p:txBody>
      </p:sp>
    </p:spTree>
    <p:extLst>
      <p:ext uri="{BB962C8B-B14F-4D97-AF65-F5344CB8AC3E}">
        <p14:creationId xmlns:p14="http://schemas.microsoft.com/office/powerpoint/2010/main" val="826006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Q(\beta | u) needs special treatment.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43</a:t>
            </a:fld>
            <a:endParaRPr lang="zh-CN" altLang="en-US"/>
          </a:p>
        </p:txBody>
      </p:sp>
    </p:spTree>
    <p:extLst>
      <p:ext uri="{BB962C8B-B14F-4D97-AF65-F5344CB8AC3E}">
        <p14:creationId xmlns:p14="http://schemas.microsoft.com/office/powerpoint/2010/main" val="1801930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Applying earth moving distance directly on x is very time-</a:t>
            </a:r>
            <a:r>
              <a:rPr lang="en-US" altLang="zh-CN" dirty="0" err="1"/>
              <a:t>comsuming</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44</a:t>
            </a:fld>
            <a:endParaRPr lang="zh-CN" altLang="en-US"/>
          </a:p>
        </p:txBody>
      </p:sp>
    </p:spTree>
    <p:extLst>
      <p:ext uri="{BB962C8B-B14F-4D97-AF65-F5344CB8AC3E}">
        <p14:creationId xmlns:p14="http://schemas.microsoft.com/office/powerpoint/2010/main" val="1354255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45</a:t>
            </a:fld>
            <a:endParaRPr lang="zh-CN" altLang="en-US"/>
          </a:p>
        </p:txBody>
      </p:sp>
    </p:spTree>
    <p:extLst>
      <p:ext uri="{BB962C8B-B14F-4D97-AF65-F5344CB8AC3E}">
        <p14:creationId xmlns:p14="http://schemas.microsoft.com/office/powerpoint/2010/main" val="2135492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46</a:t>
            </a:fld>
            <a:endParaRPr lang="zh-CN" altLang="en-US"/>
          </a:p>
        </p:txBody>
      </p:sp>
    </p:spTree>
    <p:extLst>
      <p:ext uri="{BB962C8B-B14F-4D97-AF65-F5344CB8AC3E}">
        <p14:creationId xmlns:p14="http://schemas.microsoft.com/office/powerpoint/2010/main" val="3296645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47</a:t>
            </a:fld>
            <a:endParaRPr lang="zh-CN" altLang="en-US"/>
          </a:p>
        </p:txBody>
      </p:sp>
    </p:spTree>
    <p:extLst>
      <p:ext uri="{BB962C8B-B14F-4D97-AF65-F5344CB8AC3E}">
        <p14:creationId xmlns:p14="http://schemas.microsoft.com/office/powerpoint/2010/main" val="3339200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48</a:t>
            </a:fld>
            <a:endParaRPr lang="zh-CN" altLang="en-US"/>
          </a:p>
        </p:txBody>
      </p:sp>
    </p:spTree>
    <p:extLst>
      <p:ext uri="{BB962C8B-B14F-4D97-AF65-F5344CB8AC3E}">
        <p14:creationId xmlns:p14="http://schemas.microsoft.com/office/powerpoint/2010/main" val="417231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To illustrate the concept of domain indices, let’s consider a gender classification task. In this task, we aim to classify gender based on face shots. We have 2</a:t>
            </a:r>
            <a:r>
              <a:rPr lang="en-US" altLang="zh-CN" sz="1800" b="1" dirty="0">
                <a:effectLst/>
                <a:latin typeface="等线" panose="02010600030101010101" pitchFamily="2" charset="-122"/>
                <a:cs typeface="Times New Roman" panose="02020603050405020304" pitchFamily="18" charset="0"/>
              </a:rPr>
              <a:t> source domain</a:t>
            </a:r>
            <a:r>
              <a:rPr lang="en-US" altLang="zh-CN" sz="1800" dirty="0">
                <a:effectLst/>
                <a:latin typeface="等线" panose="02010600030101010101" pitchFamily="2" charset="-122"/>
                <a:cs typeface="Times New Roman" panose="02020603050405020304" pitchFamily="18" charset="0"/>
              </a:rPr>
              <a:t>s, which mainly consist of young people, and 2 </a:t>
            </a:r>
            <a:r>
              <a:rPr lang="en-US" altLang="zh-CN" sz="1800" b="1" dirty="0">
                <a:effectLst/>
                <a:latin typeface="等线" panose="02010600030101010101" pitchFamily="2" charset="-122"/>
                <a:cs typeface="Times New Roman" panose="02020603050405020304" pitchFamily="18" charset="0"/>
              </a:rPr>
              <a:t>target domains</a:t>
            </a:r>
            <a:r>
              <a:rPr lang="en-US" altLang="zh-CN" sz="1800" dirty="0">
                <a:effectLst/>
                <a:latin typeface="等线" panose="02010600030101010101" pitchFamily="2" charset="-122"/>
                <a:cs typeface="Times New Roman" panose="02020603050405020304" pitchFamily="18" charset="0"/>
              </a:rPr>
              <a:t>, which mainly consists of older people. </a:t>
            </a:r>
          </a:p>
          <a:p>
            <a:r>
              <a:rPr lang="en-US" altLang="zh-CN" sz="1800" dirty="0">
                <a:effectLst/>
                <a:latin typeface="等线" panose="02010600030101010101" pitchFamily="2" charset="-122"/>
                <a:cs typeface="Times New Roman" panose="02020603050405020304" pitchFamily="18" charset="0"/>
              </a:rPr>
              <a:t>In this case, we can use the average age as the domain index. It satisfies all the requirements of a domain index: it is a real-value scalar, uniquely identifies a domain, and represents domain semantics.</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a:t>
            </a:fld>
            <a:endParaRPr lang="zh-CN" altLang="en-US"/>
          </a:p>
        </p:txBody>
      </p:sp>
    </p:spTree>
    <p:extLst>
      <p:ext uri="{BB962C8B-B14F-4D97-AF65-F5344CB8AC3E}">
        <p14:creationId xmlns:p14="http://schemas.microsoft.com/office/powerpoint/2010/main" val="2562265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Verify hypothesis</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49</a:t>
            </a:fld>
            <a:endParaRPr lang="zh-CN" altLang="en-US"/>
          </a:p>
        </p:txBody>
      </p:sp>
    </p:spTree>
    <p:extLst>
      <p:ext uri="{BB962C8B-B14F-4D97-AF65-F5344CB8AC3E}">
        <p14:creationId xmlns:p14="http://schemas.microsoft.com/office/powerpoint/2010/main" val="134283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50</a:t>
            </a:fld>
            <a:endParaRPr lang="zh-CN" altLang="en-US"/>
          </a:p>
        </p:txBody>
      </p:sp>
    </p:spTree>
    <p:extLst>
      <p:ext uri="{BB962C8B-B14F-4D97-AF65-F5344CB8AC3E}">
        <p14:creationId xmlns:p14="http://schemas.microsoft.com/office/powerpoint/2010/main" val="4833804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51</a:t>
            </a:fld>
            <a:endParaRPr lang="zh-CN" altLang="en-US"/>
          </a:p>
        </p:txBody>
      </p:sp>
    </p:spTree>
    <p:extLst>
      <p:ext uri="{BB962C8B-B14F-4D97-AF65-F5344CB8AC3E}">
        <p14:creationId xmlns:p14="http://schemas.microsoft.com/office/powerpoint/2010/main" val="1890959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Every time you show a animation, show a image, two close one and 2 far away one.</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52</a:t>
            </a:fld>
            <a:endParaRPr lang="zh-CN" altLang="en-US"/>
          </a:p>
        </p:txBody>
      </p:sp>
    </p:spTree>
    <p:extLst>
      <p:ext uri="{BB962C8B-B14F-4D97-AF65-F5344CB8AC3E}">
        <p14:creationId xmlns:p14="http://schemas.microsoft.com/office/powerpoint/2010/main" val="2037375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NJ New jersey close to NY, focus on one, delete another (same for </a:t>
            </a:r>
            <a:r>
              <a:rPr lang="en-US" altLang="zh-CN" dirty="0" err="1"/>
              <a:t>compcars</a:t>
            </a:r>
            <a:r>
              <a:rPr lang="en-US" altLang="zh-CN" dirty="0"/>
              <a:t>). Adding spectrum of latitude and </a:t>
            </a:r>
            <a:r>
              <a:rPr lang="en-US" altLang="zh-CN" dirty="0" err="1"/>
              <a:t>longtitude</a:t>
            </a:r>
            <a:r>
              <a:rPr lang="en-US" altLang="zh-CN" dirty="0"/>
              <a:t>. </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53</a:t>
            </a:fld>
            <a:endParaRPr lang="zh-CN" altLang="en-US"/>
          </a:p>
        </p:txBody>
      </p:sp>
    </p:spTree>
    <p:extLst>
      <p:ext uri="{BB962C8B-B14F-4D97-AF65-F5344CB8AC3E}">
        <p14:creationId xmlns:p14="http://schemas.microsoft.com/office/powerpoint/2010/main" val="5619806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54</a:t>
            </a:fld>
            <a:endParaRPr lang="zh-CN" altLang="en-US"/>
          </a:p>
        </p:txBody>
      </p:sp>
    </p:spTree>
    <p:extLst>
      <p:ext uri="{BB962C8B-B14F-4D97-AF65-F5344CB8AC3E}">
        <p14:creationId xmlns:p14="http://schemas.microsoft.com/office/powerpoint/2010/main" val="3123013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55</a:t>
            </a:fld>
            <a:endParaRPr lang="zh-CN" altLang="en-US"/>
          </a:p>
        </p:txBody>
      </p:sp>
    </p:spTree>
    <p:extLst>
      <p:ext uri="{BB962C8B-B14F-4D97-AF65-F5344CB8AC3E}">
        <p14:creationId xmlns:p14="http://schemas.microsoft.com/office/powerpoint/2010/main" val="10844765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反过来的方向，</a:t>
            </a:r>
            <a:r>
              <a:rPr lang="en-US" altLang="zh-CN" dirty="0"/>
              <a:t>beta -&gt; u -&gt; x</a:t>
            </a: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56</a:t>
            </a:fld>
            <a:endParaRPr lang="zh-CN" altLang="en-US"/>
          </a:p>
        </p:txBody>
      </p:sp>
    </p:spTree>
    <p:extLst>
      <p:ext uri="{BB962C8B-B14F-4D97-AF65-F5344CB8AC3E}">
        <p14:creationId xmlns:p14="http://schemas.microsoft.com/office/powerpoint/2010/main" val="310615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further demonstrate how to use domain index to improve domain adaptation. I will take Continuously indexed domain adaptation as an example. It mainly uses domain indices in 2 key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First,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 takes domain indices as the input of the encoder.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Second,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discriminator and the encoder play a min-max game</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centered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on the domain indices. The discriminator tries to predict the domain indices beta based on the middle feature z, while the encoder tries to fool the discriminator by removing all domain-related information in the feature.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min-max game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enforces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independence between the domain indices and the feature, which makes feature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domain-invariant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thus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improve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domain adaptation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00</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秒）</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5</a:t>
            </a:fld>
            <a:endParaRPr lang="zh-CN" altLang="en-US"/>
          </a:p>
        </p:txBody>
      </p:sp>
    </p:spTree>
    <p:extLst>
      <p:ext uri="{BB962C8B-B14F-4D97-AF65-F5344CB8AC3E}">
        <p14:creationId xmlns:p14="http://schemas.microsoft.com/office/powerpoint/2010/main" val="275738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So far, we have explored how to use domain indices in domain adaptation.</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However,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there is a challenge: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domain indices may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not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be available. This severely limits the application of such indexed domain adaptation method.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natural question is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motivated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can we infer the domain indices directly from data?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And the answer is,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yes!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01A5AF7-AD24-4865-A4F5-99973166905C}" type="slidenum">
              <a:rPr lang="zh-CN" altLang="en-US" smtClean="0"/>
              <a:t>6</a:t>
            </a:fld>
            <a:endParaRPr lang="zh-CN" altLang="en-US"/>
          </a:p>
        </p:txBody>
      </p:sp>
    </p:spTree>
    <p:extLst>
      <p:ext uri="{BB962C8B-B14F-4D97-AF65-F5344CB8AC3E}">
        <p14:creationId xmlns:p14="http://schemas.microsoft.com/office/powerpoint/2010/main" val="319236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There are 2 </a:t>
            </a: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major advantages of inferring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domain index:</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First, it improves the interpretability of domain adaptation.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because domain indices can shed light on the domain relationship. Domains with similar domain indices are more likely to share similar data distribution.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Second, it can also improve the performance of domain adaptation.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By identifying the domain relationships, the model can better adapt itself to unseen domains, resulting in overall performance improvement.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7</a:t>
            </a:fld>
            <a:endParaRPr lang="zh-CN" altLang="en-US"/>
          </a:p>
        </p:txBody>
      </p:sp>
    </p:spTree>
    <p:extLst>
      <p:ext uri="{BB962C8B-B14F-4D97-AF65-F5344CB8AC3E}">
        <p14:creationId xmlns:p14="http://schemas.microsoft.com/office/powerpoint/2010/main" val="361867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have already discussed the advantages of inferring domain indices. The next question is, how to infer the domain indices?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propose our solution here, which can be divided into two steps: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First, we will </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rigorously define,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what is the domain index</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And second, based on our definition, we will use Probabilistic Graphical Model (PGM) to infer the domain indices.</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8</a:t>
            </a:fld>
            <a:endParaRPr lang="zh-CN" altLang="en-US"/>
          </a:p>
        </p:txBody>
      </p:sp>
    </p:spTree>
    <p:extLst>
      <p:ext uri="{BB962C8B-B14F-4D97-AF65-F5344CB8AC3E}">
        <p14:creationId xmlns:p14="http://schemas.microsoft.com/office/powerpoint/2010/main" val="271384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153CD-5F0D-4134-BF91-17634E3CB8E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C885F21-8FB4-45A1-B3DC-1A0C2CBC7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988C607-3246-4145-A426-D4FCA655E4B5}"/>
              </a:ext>
            </a:extLst>
          </p:cNvPr>
          <p:cNvSpPr>
            <a:spLocks noGrp="1"/>
          </p:cNvSpPr>
          <p:nvPr>
            <p:ph type="dt" sz="half" idx="10"/>
          </p:nvPr>
        </p:nvSpPr>
        <p:spPr/>
        <p:txBody>
          <a:bodyPr/>
          <a:lstStyle/>
          <a:p>
            <a:fld id="{CFE23E47-858B-4325-AA92-C9770AA82EC0}" type="datetime1">
              <a:rPr lang="zh-CN" altLang="en-US" smtClean="0"/>
              <a:t>2023/4/5</a:t>
            </a:fld>
            <a:endParaRPr lang="zh-CN" altLang="en-US"/>
          </a:p>
        </p:txBody>
      </p:sp>
      <p:sp>
        <p:nvSpPr>
          <p:cNvPr id="5" name="页脚占位符 4">
            <a:extLst>
              <a:ext uri="{FF2B5EF4-FFF2-40B4-BE49-F238E27FC236}">
                <a16:creationId xmlns:a16="http://schemas.microsoft.com/office/drawing/2014/main" id="{7D112889-F4AF-455D-8A82-F587763D6E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054865-55B8-4E09-8743-31D64B5E923C}"/>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66787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FBAB73-1642-4085-BDC7-29609EFCF3A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C58C6A-3119-4AEA-9E23-63BD4E3F5E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BB1CAC-77FB-4413-8D99-3A0ABCEBF6BE}"/>
              </a:ext>
            </a:extLst>
          </p:cNvPr>
          <p:cNvSpPr>
            <a:spLocks noGrp="1"/>
          </p:cNvSpPr>
          <p:nvPr>
            <p:ph type="dt" sz="half" idx="10"/>
          </p:nvPr>
        </p:nvSpPr>
        <p:spPr/>
        <p:txBody>
          <a:bodyPr/>
          <a:lstStyle/>
          <a:p>
            <a:fld id="{86725CFA-C38A-4E39-855D-BBDF3DC58350}" type="datetime1">
              <a:rPr lang="zh-CN" altLang="en-US" smtClean="0"/>
              <a:t>2023/4/5</a:t>
            </a:fld>
            <a:endParaRPr lang="zh-CN" altLang="en-US"/>
          </a:p>
        </p:txBody>
      </p:sp>
      <p:sp>
        <p:nvSpPr>
          <p:cNvPr id="5" name="页脚占位符 4">
            <a:extLst>
              <a:ext uri="{FF2B5EF4-FFF2-40B4-BE49-F238E27FC236}">
                <a16:creationId xmlns:a16="http://schemas.microsoft.com/office/drawing/2014/main" id="{E1764F9B-0074-4B83-A4B9-74F73B5613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849CDC-6812-40CB-AC42-76F6E9F942E6}"/>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2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0B7E597-B6A5-4FA3-B56A-AB0D23C6399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7DF792-1962-4BEB-9203-21C5A952DEE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F5E815-4BE4-41E1-940F-E7EB1DF29978}"/>
              </a:ext>
            </a:extLst>
          </p:cNvPr>
          <p:cNvSpPr>
            <a:spLocks noGrp="1"/>
          </p:cNvSpPr>
          <p:nvPr>
            <p:ph type="dt" sz="half" idx="10"/>
          </p:nvPr>
        </p:nvSpPr>
        <p:spPr/>
        <p:txBody>
          <a:bodyPr/>
          <a:lstStyle/>
          <a:p>
            <a:fld id="{E458DC01-57A1-4A5F-92C0-1E07BB4F64F1}" type="datetime1">
              <a:rPr lang="zh-CN" altLang="en-US" smtClean="0"/>
              <a:t>2023/4/5</a:t>
            </a:fld>
            <a:endParaRPr lang="zh-CN" altLang="en-US"/>
          </a:p>
        </p:txBody>
      </p:sp>
      <p:sp>
        <p:nvSpPr>
          <p:cNvPr id="5" name="页脚占位符 4">
            <a:extLst>
              <a:ext uri="{FF2B5EF4-FFF2-40B4-BE49-F238E27FC236}">
                <a16:creationId xmlns:a16="http://schemas.microsoft.com/office/drawing/2014/main" id="{4E2C3F32-E6BD-456C-BB09-37A087D1FF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BCC1CF-D887-4988-B0EF-09F1F78DC6B8}"/>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33716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E0912-4D90-4174-9962-988D406CD7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A10928-864A-46B3-B3F1-1BCA81EBB9D5}"/>
              </a:ext>
            </a:extLst>
          </p:cNvPr>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1B4F39E4-0B84-4234-A6EC-4F388A723C1A}"/>
              </a:ext>
            </a:extLst>
          </p:cNvPr>
          <p:cNvSpPr>
            <a:spLocks noGrp="1"/>
          </p:cNvSpPr>
          <p:nvPr>
            <p:ph type="dt" sz="half" idx="10"/>
          </p:nvPr>
        </p:nvSpPr>
        <p:spPr/>
        <p:txBody>
          <a:bodyPr/>
          <a:lstStyle/>
          <a:p>
            <a:fld id="{981DB15A-6D08-4DC7-8CE2-33FACD7F4173}" type="datetime1">
              <a:rPr lang="zh-CN" altLang="en-US" smtClean="0"/>
              <a:t>2023/4/5</a:t>
            </a:fld>
            <a:endParaRPr lang="zh-CN" altLang="en-US"/>
          </a:p>
        </p:txBody>
      </p:sp>
      <p:sp>
        <p:nvSpPr>
          <p:cNvPr id="5" name="页脚占位符 4">
            <a:extLst>
              <a:ext uri="{FF2B5EF4-FFF2-40B4-BE49-F238E27FC236}">
                <a16:creationId xmlns:a16="http://schemas.microsoft.com/office/drawing/2014/main" id="{C4CD7CFC-FA56-4D0E-821B-68DC01EAC2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908501-C529-42E8-BC24-8BE75C9588AF}"/>
              </a:ext>
            </a:extLst>
          </p:cNvPr>
          <p:cNvSpPr>
            <a:spLocks noGrp="1"/>
          </p:cNvSpPr>
          <p:nvPr>
            <p:ph type="sldNum" sz="quarter" idx="12"/>
          </p:nvPr>
        </p:nvSpPr>
        <p:spPr>
          <a:xfrm>
            <a:off x="9101447" y="6225721"/>
            <a:ext cx="2743200" cy="365125"/>
          </a:xfrm>
        </p:spPr>
        <p:txBody>
          <a:bodyPr/>
          <a:lstStyle>
            <a:lvl1pPr>
              <a:defRPr sz="2000" b="0">
                <a:solidFill>
                  <a:srgbClr val="184A7F"/>
                </a:solidFill>
                <a:latin typeface="Times New Roman" panose="02020603050405020304" pitchFamily="18" charset="0"/>
                <a:cs typeface="Times New Roman" panose="02020603050405020304" pitchFamily="18" charset="0"/>
              </a:defRPr>
            </a:lvl1pPr>
          </a:lstStyle>
          <a:p>
            <a:fld id="{EADB07B0-9172-4DB0-AB84-456747B063D5}" type="slidenum">
              <a:rPr lang="zh-CN" altLang="en-US" smtClean="0"/>
              <a:pPr/>
              <a:t>‹#›</a:t>
            </a:fld>
            <a:endParaRPr lang="zh-CN" altLang="en-US" dirty="0"/>
          </a:p>
        </p:txBody>
      </p:sp>
    </p:spTree>
    <p:extLst>
      <p:ext uri="{BB962C8B-B14F-4D97-AF65-F5344CB8AC3E}">
        <p14:creationId xmlns:p14="http://schemas.microsoft.com/office/powerpoint/2010/main" val="1255897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8647EB-7E83-40BA-9CB1-C49AE7FAF3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1EDD40C-132D-4BB5-88F7-C49504AEE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A2DC262-4B84-4E00-9D7A-6D038821E3DA}"/>
              </a:ext>
            </a:extLst>
          </p:cNvPr>
          <p:cNvSpPr>
            <a:spLocks noGrp="1"/>
          </p:cNvSpPr>
          <p:nvPr>
            <p:ph type="dt" sz="half" idx="10"/>
          </p:nvPr>
        </p:nvSpPr>
        <p:spPr/>
        <p:txBody>
          <a:bodyPr/>
          <a:lstStyle/>
          <a:p>
            <a:fld id="{C99567D5-8742-4065-BB58-DC865CF8CBC4}" type="datetime1">
              <a:rPr lang="zh-CN" altLang="en-US" smtClean="0"/>
              <a:t>2023/4/5</a:t>
            </a:fld>
            <a:endParaRPr lang="zh-CN" altLang="en-US"/>
          </a:p>
        </p:txBody>
      </p:sp>
      <p:sp>
        <p:nvSpPr>
          <p:cNvPr id="5" name="页脚占位符 4">
            <a:extLst>
              <a:ext uri="{FF2B5EF4-FFF2-40B4-BE49-F238E27FC236}">
                <a16:creationId xmlns:a16="http://schemas.microsoft.com/office/drawing/2014/main" id="{4D5F8F06-9678-451D-9889-ABCF6C6D60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811BD3-63A7-4004-88B2-57CBC04BC57E}"/>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15514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4CAB0-A869-45F0-930B-CE9C0A00F8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E2CCE11-8A38-492F-B34A-E8747FAA27E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989FFDC-6774-470A-B02D-F0E39205122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89F4117-95DC-4063-AE48-D594F9A9C832}"/>
              </a:ext>
            </a:extLst>
          </p:cNvPr>
          <p:cNvSpPr>
            <a:spLocks noGrp="1"/>
          </p:cNvSpPr>
          <p:nvPr>
            <p:ph type="dt" sz="half" idx="10"/>
          </p:nvPr>
        </p:nvSpPr>
        <p:spPr/>
        <p:txBody>
          <a:bodyPr/>
          <a:lstStyle/>
          <a:p>
            <a:fld id="{2E0905FD-9AE8-4721-9058-13AB45E8A619}" type="datetime1">
              <a:rPr lang="zh-CN" altLang="en-US" smtClean="0"/>
              <a:t>2023/4/5</a:t>
            </a:fld>
            <a:endParaRPr lang="zh-CN" altLang="en-US"/>
          </a:p>
        </p:txBody>
      </p:sp>
      <p:sp>
        <p:nvSpPr>
          <p:cNvPr id="6" name="页脚占位符 5">
            <a:extLst>
              <a:ext uri="{FF2B5EF4-FFF2-40B4-BE49-F238E27FC236}">
                <a16:creationId xmlns:a16="http://schemas.microsoft.com/office/drawing/2014/main" id="{7CF00333-5FA4-4164-A1BD-D80099AFD4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B3383F-8ABB-42EB-8CF6-55ECB444B312}"/>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46877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0CF3D-78C4-4EEA-8D60-49848A5226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95DACE-8796-4871-8CBB-337BBFDB8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FFBFDA9-5F58-4721-A98C-BB292A67BA4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A6C793-E7B1-4F71-996C-48EB10084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1A4AC1-9334-4A7B-B7FE-08B91E878C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96A08D-DF62-46B1-B62A-A4B7B47E2778}"/>
              </a:ext>
            </a:extLst>
          </p:cNvPr>
          <p:cNvSpPr>
            <a:spLocks noGrp="1"/>
          </p:cNvSpPr>
          <p:nvPr>
            <p:ph type="dt" sz="half" idx="10"/>
          </p:nvPr>
        </p:nvSpPr>
        <p:spPr/>
        <p:txBody>
          <a:bodyPr/>
          <a:lstStyle/>
          <a:p>
            <a:fld id="{1F2C6A14-B4D7-44AB-81E5-7118E0A9B085}" type="datetime1">
              <a:rPr lang="zh-CN" altLang="en-US" smtClean="0"/>
              <a:t>2023/4/5</a:t>
            </a:fld>
            <a:endParaRPr lang="zh-CN" altLang="en-US"/>
          </a:p>
        </p:txBody>
      </p:sp>
      <p:sp>
        <p:nvSpPr>
          <p:cNvPr id="8" name="页脚占位符 7">
            <a:extLst>
              <a:ext uri="{FF2B5EF4-FFF2-40B4-BE49-F238E27FC236}">
                <a16:creationId xmlns:a16="http://schemas.microsoft.com/office/drawing/2014/main" id="{84619A36-FA2D-4685-BD5C-A991769F4D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95A4AD-CB76-4268-A410-F5B3F4A099B3}"/>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58375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15DE2F-AFB6-4A3D-B7A3-9D312B9280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645B01-FC10-49A3-A25B-A1445F6D0F69}"/>
              </a:ext>
            </a:extLst>
          </p:cNvPr>
          <p:cNvSpPr>
            <a:spLocks noGrp="1"/>
          </p:cNvSpPr>
          <p:nvPr>
            <p:ph type="dt" sz="half" idx="10"/>
          </p:nvPr>
        </p:nvSpPr>
        <p:spPr/>
        <p:txBody>
          <a:bodyPr/>
          <a:lstStyle/>
          <a:p>
            <a:fld id="{38F531EF-8967-4D0E-8764-18289165F927}" type="datetime1">
              <a:rPr lang="zh-CN" altLang="en-US" smtClean="0"/>
              <a:t>2023/4/5</a:t>
            </a:fld>
            <a:endParaRPr lang="zh-CN" altLang="en-US"/>
          </a:p>
        </p:txBody>
      </p:sp>
      <p:sp>
        <p:nvSpPr>
          <p:cNvPr id="4" name="页脚占位符 3">
            <a:extLst>
              <a:ext uri="{FF2B5EF4-FFF2-40B4-BE49-F238E27FC236}">
                <a16:creationId xmlns:a16="http://schemas.microsoft.com/office/drawing/2014/main" id="{842DC8F5-997B-4780-9D8A-51B516738B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19AB3D-26A4-4DE2-BB5D-0CF5F7DBC4DA}"/>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73666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02F0CB3-AF23-4DB3-9DFA-F15AEB3A191D}"/>
              </a:ext>
            </a:extLst>
          </p:cNvPr>
          <p:cNvSpPr>
            <a:spLocks noGrp="1"/>
          </p:cNvSpPr>
          <p:nvPr>
            <p:ph type="dt" sz="half" idx="10"/>
          </p:nvPr>
        </p:nvSpPr>
        <p:spPr/>
        <p:txBody>
          <a:bodyPr/>
          <a:lstStyle/>
          <a:p>
            <a:fld id="{57422C27-5816-46A4-8022-7905A4C8A5CA}" type="datetime1">
              <a:rPr lang="zh-CN" altLang="en-US" smtClean="0"/>
              <a:t>2023/4/5</a:t>
            </a:fld>
            <a:endParaRPr lang="zh-CN" altLang="en-US"/>
          </a:p>
        </p:txBody>
      </p:sp>
      <p:sp>
        <p:nvSpPr>
          <p:cNvPr id="3" name="页脚占位符 2">
            <a:extLst>
              <a:ext uri="{FF2B5EF4-FFF2-40B4-BE49-F238E27FC236}">
                <a16:creationId xmlns:a16="http://schemas.microsoft.com/office/drawing/2014/main" id="{56D901F4-5160-4FFB-8FFE-5D2764B1EA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3ABDD97-AE0C-43BF-A3BA-971EDAC05111}"/>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83215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0515-7DDA-4710-94E7-F43A1A4858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1187CB-9554-4644-A6E5-5BE3D37FC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5E61204-D4A0-4B6C-B24B-D6F1F72A4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3CD6F6-C5AA-4A8E-835E-27425D1375E2}"/>
              </a:ext>
            </a:extLst>
          </p:cNvPr>
          <p:cNvSpPr>
            <a:spLocks noGrp="1"/>
          </p:cNvSpPr>
          <p:nvPr>
            <p:ph type="dt" sz="half" idx="10"/>
          </p:nvPr>
        </p:nvSpPr>
        <p:spPr/>
        <p:txBody>
          <a:bodyPr/>
          <a:lstStyle/>
          <a:p>
            <a:fld id="{82807C7E-F7F5-4D08-82B7-814259747178}" type="datetime1">
              <a:rPr lang="zh-CN" altLang="en-US" smtClean="0"/>
              <a:t>2023/4/5</a:t>
            </a:fld>
            <a:endParaRPr lang="zh-CN" altLang="en-US"/>
          </a:p>
        </p:txBody>
      </p:sp>
      <p:sp>
        <p:nvSpPr>
          <p:cNvPr id="6" name="页脚占位符 5">
            <a:extLst>
              <a:ext uri="{FF2B5EF4-FFF2-40B4-BE49-F238E27FC236}">
                <a16:creationId xmlns:a16="http://schemas.microsoft.com/office/drawing/2014/main" id="{BBE3959C-D96A-4735-A05E-8C3BF0947F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400F23-FD47-4340-BBF0-E9E5F506E544}"/>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25540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02F85-E92B-48CF-9722-62C625E905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C566A89-16E2-452D-9D16-05F0EB117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C6F8C10-3987-49CA-89A1-5D4FDC299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540553-F1C0-4E68-8CFC-2D4472BE739C}"/>
              </a:ext>
            </a:extLst>
          </p:cNvPr>
          <p:cNvSpPr>
            <a:spLocks noGrp="1"/>
          </p:cNvSpPr>
          <p:nvPr>
            <p:ph type="dt" sz="half" idx="10"/>
          </p:nvPr>
        </p:nvSpPr>
        <p:spPr/>
        <p:txBody>
          <a:bodyPr/>
          <a:lstStyle/>
          <a:p>
            <a:fld id="{B8945DDA-7C1A-4F76-9310-9C15470BA349}" type="datetime1">
              <a:rPr lang="zh-CN" altLang="en-US" smtClean="0"/>
              <a:t>2023/4/5</a:t>
            </a:fld>
            <a:endParaRPr lang="zh-CN" altLang="en-US"/>
          </a:p>
        </p:txBody>
      </p:sp>
      <p:sp>
        <p:nvSpPr>
          <p:cNvPr id="6" name="页脚占位符 5">
            <a:extLst>
              <a:ext uri="{FF2B5EF4-FFF2-40B4-BE49-F238E27FC236}">
                <a16:creationId xmlns:a16="http://schemas.microsoft.com/office/drawing/2014/main" id="{90BE7161-FC3C-44C9-95AC-F2016B8A4B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9F0BBD-51D7-4A9D-B7F9-1A78F2DBA3E2}"/>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364823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6A20F30-C004-4795-97A6-822DC7A6F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3101A9D-C7AF-435D-8304-E625C81B3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851485-81AD-450B-83CC-7F756DE74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ABB1B-5732-4B2B-AD1C-03575BBADBDC}" type="datetime1">
              <a:rPr lang="zh-CN" altLang="en-US" smtClean="0"/>
              <a:t>2023/4/5</a:t>
            </a:fld>
            <a:endParaRPr lang="zh-CN" altLang="en-US"/>
          </a:p>
        </p:txBody>
      </p:sp>
      <p:sp>
        <p:nvSpPr>
          <p:cNvPr id="5" name="页脚占位符 4">
            <a:extLst>
              <a:ext uri="{FF2B5EF4-FFF2-40B4-BE49-F238E27FC236}">
                <a16:creationId xmlns:a16="http://schemas.microsoft.com/office/drawing/2014/main" id="{EE37073D-5CBE-42A6-9B49-EA5D1E7CE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7C38F2D-DDB3-47CE-8762-A4BA4EAC9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350816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15" Type="http://schemas.openxmlformats.org/officeDocument/2006/relationships/image" Target="../media/image22.png"/><Relationship Id="rId4" Type="http://schemas.openxmlformats.org/officeDocument/2006/relationships/image" Target="../media/image210.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5" Type="http://schemas.openxmlformats.org/officeDocument/2006/relationships/image" Target="../media/image22.png"/><Relationship Id="rId4" Type="http://schemas.openxmlformats.org/officeDocument/2006/relationships/image" Target="../media/image210.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00.png"/><Relationship Id="rId3"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46.png"/><Relationship Id="rId2" Type="http://schemas.openxmlformats.org/officeDocument/2006/relationships/notesSlide" Target="../notesSlides/notesSlide15.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5" Type="http://schemas.openxmlformats.org/officeDocument/2006/relationships/image" Target="../media/image22.png"/><Relationship Id="rId4" Type="http://schemas.openxmlformats.org/officeDocument/2006/relationships/image" Target="../media/image26.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image" Target="../media/image300.png"/><Relationship Id="rId3" Type="http://schemas.openxmlformats.org/officeDocument/2006/relationships/image" Target="../media/image32.png"/><Relationship Id="rId7" Type="http://schemas.openxmlformats.org/officeDocument/2006/relationships/image" Target="../media/image210.png"/><Relationship Id="rId12" Type="http://schemas.openxmlformats.org/officeDocument/2006/relationships/image" Target="../media/image46.png"/><Relationship Id="rId2" Type="http://schemas.openxmlformats.org/officeDocument/2006/relationships/notesSlide" Target="../notesSlides/notesSlide16.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5" Type="http://schemas.openxmlformats.org/officeDocument/2006/relationships/image" Target="../media/image22.png"/><Relationship Id="rId4" Type="http://schemas.openxmlformats.org/officeDocument/2006/relationships/image" Target="../media/image38.pn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00.png"/><Relationship Id="rId3" Type="http://schemas.openxmlformats.org/officeDocument/2006/relationships/image" Target="../media/image10.jpg"/><Relationship Id="rId7" Type="http://schemas.openxmlformats.org/officeDocument/2006/relationships/image" Target="../media/image38.png"/><Relationship Id="rId12"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11.jp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00.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6.png"/><Relationship Id="rId2" Type="http://schemas.openxmlformats.org/officeDocument/2006/relationships/notesSlide" Target="../notesSlides/notesSlide18.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22.png"/><Relationship Id="rId10" Type="http://schemas.openxmlformats.org/officeDocument/2006/relationships/image" Target="../media/image290.png"/><Relationship Id="rId4" Type="http://schemas.openxmlformats.org/officeDocument/2006/relationships/image" Target="../media/image38.png"/><Relationship Id="rId9" Type="http://schemas.openxmlformats.org/officeDocument/2006/relationships/image" Target="../media/image210.pn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300.png"/><Relationship Id="rId3" Type="http://schemas.openxmlformats.org/officeDocument/2006/relationships/image" Target="../media/image42.png"/><Relationship Id="rId7" Type="http://schemas.openxmlformats.org/officeDocument/2006/relationships/image" Target="../media/image421.png"/><Relationship Id="rId12" Type="http://schemas.openxmlformats.org/officeDocument/2006/relationships/image" Target="../media/image46.png"/><Relationship Id="rId2" Type="http://schemas.openxmlformats.org/officeDocument/2006/relationships/notesSlide" Target="../notesSlides/notesSlide19.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90.png"/><Relationship Id="rId5" Type="http://schemas.openxmlformats.org/officeDocument/2006/relationships/image" Target="../media/image34.png"/><Relationship Id="rId15" Type="http://schemas.openxmlformats.org/officeDocument/2006/relationships/image" Target="../media/image22.png"/><Relationship Id="rId10" Type="http://schemas.openxmlformats.org/officeDocument/2006/relationships/image" Target="../media/image210.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300.png"/><Relationship Id="rId18" Type="http://schemas.openxmlformats.org/officeDocument/2006/relationships/image" Target="../media/image47.png"/><Relationship Id="rId3" Type="http://schemas.openxmlformats.org/officeDocument/2006/relationships/image" Target="../media/image45.png"/><Relationship Id="rId21" Type="http://schemas.openxmlformats.org/officeDocument/2006/relationships/image" Target="../media/image340.png"/><Relationship Id="rId7" Type="http://schemas.openxmlformats.org/officeDocument/2006/relationships/image" Target="../media/image410.png"/><Relationship Id="rId12" Type="http://schemas.openxmlformats.org/officeDocument/2006/relationships/image" Target="../media/image46.png"/><Relationship Id="rId17" Type="http://schemas.openxmlformats.org/officeDocument/2006/relationships/image" Target="../media/image260.png"/><Relationship Id="rId2" Type="http://schemas.openxmlformats.org/officeDocument/2006/relationships/notesSlide" Target="../notesSlides/notesSlide20.xml"/><Relationship Id="rId16" Type="http://schemas.openxmlformats.org/officeDocument/2006/relationships/image" Target="../media/image45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90.png"/><Relationship Id="rId24" Type="http://schemas.openxmlformats.org/officeDocument/2006/relationships/image" Target="../media/image52.png"/><Relationship Id="rId5" Type="http://schemas.openxmlformats.org/officeDocument/2006/relationships/image" Target="../media/image34.png"/><Relationship Id="rId15" Type="http://schemas.openxmlformats.org/officeDocument/2006/relationships/image" Target="../media/image22.png"/><Relationship Id="rId23" Type="http://schemas.openxmlformats.org/officeDocument/2006/relationships/image" Target="../media/image51.png"/><Relationship Id="rId10" Type="http://schemas.openxmlformats.org/officeDocument/2006/relationships/image" Target="../media/image210.png"/><Relationship Id="rId19" Type="http://schemas.openxmlformats.org/officeDocument/2006/relationships/image" Target="../media/image280.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300.png"/><Relationship Id="rId18" Type="http://schemas.openxmlformats.org/officeDocument/2006/relationships/image" Target="../media/image47.png"/><Relationship Id="rId3" Type="http://schemas.openxmlformats.org/officeDocument/2006/relationships/image" Target="../media/image53.png"/><Relationship Id="rId21" Type="http://schemas.openxmlformats.org/officeDocument/2006/relationships/image" Target="../media/image340.png"/><Relationship Id="rId7" Type="http://schemas.openxmlformats.org/officeDocument/2006/relationships/image" Target="../media/image410.png"/><Relationship Id="rId12" Type="http://schemas.openxmlformats.org/officeDocument/2006/relationships/image" Target="../media/image46.png"/><Relationship Id="rId17" Type="http://schemas.openxmlformats.org/officeDocument/2006/relationships/image" Target="../media/image260.png"/><Relationship Id="rId2" Type="http://schemas.openxmlformats.org/officeDocument/2006/relationships/notesSlide" Target="../notesSlides/notesSlide21.xml"/><Relationship Id="rId16" Type="http://schemas.openxmlformats.org/officeDocument/2006/relationships/image" Target="../media/image45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90.png"/><Relationship Id="rId24" Type="http://schemas.openxmlformats.org/officeDocument/2006/relationships/image" Target="../media/image52.png"/><Relationship Id="rId5" Type="http://schemas.openxmlformats.org/officeDocument/2006/relationships/image" Target="../media/image34.png"/><Relationship Id="rId15" Type="http://schemas.openxmlformats.org/officeDocument/2006/relationships/image" Target="../media/image22.png"/><Relationship Id="rId23" Type="http://schemas.openxmlformats.org/officeDocument/2006/relationships/image" Target="../media/image51.png"/><Relationship Id="rId10" Type="http://schemas.openxmlformats.org/officeDocument/2006/relationships/image" Target="../media/image210.png"/><Relationship Id="rId19" Type="http://schemas.openxmlformats.org/officeDocument/2006/relationships/image" Target="../media/image280.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png"/><Relationship Id="rId18" Type="http://schemas.openxmlformats.org/officeDocument/2006/relationships/image" Target="../media/image260.png"/><Relationship Id="rId3" Type="http://schemas.openxmlformats.org/officeDocument/2006/relationships/image" Target="../media/image54.png"/><Relationship Id="rId21" Type="http://schemas.openxmlformats.org/officeDocument/2006/relationships/image" Target="../media/image49.png"/><Relationship Id="rId7" Type="http://schemas.openxmlformats.org/officeDocument/2006/relationships/image" Target="../media/image37.png"/><Relationship Id="rId12" Type="http://schemas.openxmlformats.org/officeDocument/2006/relationships/image" Target="../media/image290.png"/><Relationship Id="rId17" Type="http://schemas.openxmlformats.org/officeDocument/2006/relationships/image" Target="../media/image450.png"/><Relationship Id="rId25" Type="http://schemas.openxmlformats.org/officeDocument/2006/relationships/image" Target="../media/image52.png"/><Relationship Id="rId2" Type="http://schemas.openxmlformats.org/officeDocument/2006/relationships/notesSlide" Target="../notesSlides/notesSlide23.xml"/><Relationship Id="rId16" Type="http://schemas.openxmlformats.org/officeDocument/2006/relationships/image" Target="../media/image22.png"/><Relationship Id="rId20"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10.png"/><Relationship Id="rId24"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0.png"/><Relationship Id="rId10" Type="http://schemas.openxmlformats.org/officeDocument/2006/relationships/image" Target="../media/image43.png"/><Relationship Id="rId19" Type="http://schemas.openxmlformats.org/officeDocument/2006/relationships/image" Target="../media/image47.png"/><Relationship Id="rId4" Type="http://schemas.openxmlformats.org/officeDocument/2006/relationships/image" Target="../media/image55.png"/><Relationship Id="rId9" Type="http://schemas.openxmlformats.org/officeDocument/2006/relationships/image" Target="../media/image420.png"/><Relationship Id="rId14" Type="http://schemas.openxmlformats.org/officeDocument/2006/relationships/image" Target="../media/image300.png"/><Relationship Id="rId22" Type="http://schemas.openxmlformats.org/officeDocument/2006/relationships/image" Target="../media/image340.png"/></Relationships>
</file>

<file path=ppt/slides/_rels/slide24.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300.png"/><Relationship Id="rId18" Type="http://schemas.openxmlformats.org/officeDocument/2006/relationships/image" Target="../media/image47.png"/><Relationship Id="rId3" Type="http://schemas.openxmlformats.org/officeDocument/2006/relationships/image" Target="../media/image56.png"/><Relationship Id="rId21" Type="http://schemas.openxmlformats.org/officeDocument/2006/relationships/image" Target="../media/image340.png"/><Relationship Id="rId7" Type="http://schemas.openxmlformats.org/officeDocument/2006/relationships/image" Target="../media/image410.png"/><Relationship Id="rId12" Type="http://schemas.openxmlformats.org/officeDocument/2006/relationships/image" Target="../media/image46.png"/><Relationship Id="rId17" Type="http://schemas.openxmlformats.org/officeDocument/2006/relationships/image" Target="../media/image260.png"/><Relationship Id="rId2" Type="http://schemas.openxmlformats.org/officeDocument/2006/relationships/notesSlide" Target="../notesSlides/notesSlide24.xml"/><Relationship Id="rId16" Type="http://schemas.openxmlformats.org/officeDocument/2006/relationships/image" Target="../media/image45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90.png"/><Relationship Id="rId24" Type="http://schemas.openxmlformats.org/officeDocument/2006/relationships/image" Target="../media/image52.png"/><Relationship Id="rId5" Type="http://schemas.openxmlformats.org/officeDocument/2006/relationships/image" Target="../media/image34.png"/><Relationship Id="rId15" Type="http://schemas.openxmlformats.org/officeDocument/2006/relationships/image" Target="../media/image22.png"/><Relationship Id="rId23" Type="http://schemas.openxmlformats.org/officeDocument/2006/relationships/image" Target="../media/image51.png"/><Relationship Id="rId10" Type="http://schemas.openxmlformats.org/officeDocument/2006/relationships/image" Target="../media/image210.png"/><Relationship Id="rId19" Type="http://schemas.openxmlformats.org/officeDocument/2006/relationships/image" Target="../media/image280.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image" Target="../media/image300.png"/><Relationship Id="rId3" Type="http://schemas.openxmlformats.org/officeDocument/2006/relationships/image" Target="../media/image261.png"/><Relationship Id="rId7" Type="http://schemas.openxmlformats.org/officeDocument/2006/relationships/image" Target="../media/image290.png"/><Relationship Id="rId12"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8.png"/><Relationship Id="rId15" Type="http://schemas.openxmlformats.org/officeDocument/2006/relationships/image" Target="../media/image22.png"/><Relationship Id="rId4" Type="http://schemas.openxmlformats.org/officeDocument/2006/relationships/image" Target="../media/image27.png"/><Relationship Id="rId1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71.png"/><Relationship Id="rId7" Type="http://schemas.openxmlformats.org/officeDocument/2006/relationships/image" Target="../media/image16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 Id="rId9" Type="http://schemas.openxmlformats.org/officeDocument/2006/relationships/image" Target="../media/image181.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C52150B-4BF8-4677-8D38-55D28F6C5480}"/>
              </a:ext>
            </a:extLst>
          </p:cNvPr>
          <p:cNvSpPr txBox="1"/>
          <p:nvPr/>
        </p:nvSpPr>
        <p:spPr>
          <a:xfrm>
            <a:off x="309716" y="1821224"/>
            <a:ext cx="11572568" cy="1323439"/>
          </a:xfrm>
          <a:prstGeom prst="rect">
            <a:avLst/>
          </a:prstGeom>
          <a:noFill/>
        </p:spPr>
        <p:txBody>
          <a:bodyPr wrap="square" rtlCol="0">
            <a:spAutoFit/>
          </a:bodyPr>
          <a:lstStyle/>
          <a:p>
            <a:pPr algn="ctr"/>
            <a:r>
              <a:rPr lang="en-US" altLang="zh-CN" sz="4000" b="1" dirty="0">
                <a:solidFill>
                  <a:srgbClr val="184A7F"/>
                </a:solidFill>
                <a:latin typeface="Times New Roman" panose="02020603050405020304" pitchFamily="18" charset="0"/>
                <a:cs typeface="Times New Roman" panose="02020603050405020304" pitchFamily="18" charset="0"/>
              </a:rPr>
              <a:t>Domain-Indexing Variational Bayes: </a:t>
            </a:r>
          </a:p>
          <a:p>
            <a:pPr algn="ctr"/>
            <a:r>
              <a:rPr lang="en-US" altLang="zh-CN" sz="4000" b="1" dirty="0">
                <a:solidFill>
                  <a:srgbClr val="184A7F"/>
                </a:solidFill>
                <a:latin typeface="Times New Roman" panose="02020603050405020304" pitchFamily="18" charset="0"/>
                <a:cs typeface="Times New Roman" panose="02020603050405020304" pitchFamily="18" charset="0"/>
              </a:rPr>
              <a:t>Interpretable Domain Index for Domain Adaptation</a:t>
            </a:r>
            <a:endParaRPr lang="zh-CN" altLang="en-US" sz="4000" b="1" dirty="0">
              <a:solidFill>
                <a:srgbClr val="184A7F"/>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F17F429-1112-4D90-89FF-CAD05B3AF917}"/>
              </a:ext>
            </a:extLst>
          </p:cNvPr>
          <p:cNvSpPr txBox="1"/>
          <p:nvPr/>
        </p:nvSpPr>
        <p:spPr>
          <a:xfrm>
            <a:off x="955968" y="3571720"/>
            <a:ext cx="10358719" cy="523220"/>
          </a:xfrm>
          <a:prstGeom prst="rect">
            <a:avLst/>
          </a:prstGeom>
          <a:noFill/>
        </p:spPr>
        <p:txBody>
          <a:bodyPr wrap="square" rtlCol="0">
            <a:spAutoFit/>
          </a:bodyPr>
          <a:lstStyle/>
          <a:p>
            <a:pPr algn="ctr"/>
            <a:r>
              <a:rPr lang="en-US" altLang="zh-CN" sz="2800" dirty="0" err="1">
                <a:solidFill>
                  <a:srgbClr val="184A7F"/>
                </a:solidFill>
                <a:latin typeface="Times New Roman" panose="02020603050405020304" pitchFamily="18" charset="0"/>
                <a:cs typeface="Times New Roman" panose="02020603050405020304" pitchFamily="18" charset="0"/>
              </a:rPr>
              <a:t>Zihao</a:t>
            </a:r>
            <a:r>
              <a:rPr lang="en-US" altLang="zh-CN" sz="2800" dirty="0">
                <a:solidFill>
                  <a:srgbClr val="184A7F"/>
                </a:solidFill>
                <a:latin typeface="Times New Roman" panose="02020603050405020304" pitchFamily="18" charset="0"/>
                <a:cs typeface="Times New Roman" panose="02020603050405020304" pitchFamily="18" charset="0"/>
              </a:rPr>
              <a:t> Xu*, </a:t>
            </a:r>
            <a:r>
              <a:rPr lang="en-US" altLang="zh-CN" sz="2800" dirty="0" err="1">
                <a:solidFill>
                  <a:srgbClr val="184A7F"/>
                </a:solidFill>
                <a:latin typeface="Times New Roman" panose="02020603050405020304" pitchFamily="18" charset="0"/>
                <a:cs typeface="Times New Roman" panose="02020603050405020304" pitchFamily="18" charset="0"/>
              </a:rPr>
              <a:t>Guang</a:t>
            </a:r>
            <a:r>
              <a:rPr lang="en-US" altLang="zh-CN" sz="2800" dirty="0">
                <a:solidFill>
                  <a:srgbClr val="184A7F"/>
                </a:solidFill>
                <a:latin typeface="Times New Roman" panose="02020603050405020304" pitchFamily="18" charset="0"/>
                <a:cs typeface="Times New Roman" panose="02020603050405020304" pitchFamily="18" charset="0"/>
              </a:rPr>
              <a:t>-Yuan Hao*, Hao He, Hao Wang</a:t>
            </a:r>
          </a:p>
        </p:txBody>
      </p:sp>
      <p:pic>
        <p:nvPicPr>
          <p:cNvPr id="3" name="图片 2">
            <a:extLst>
              <a:ext uri="{FF2B5EF4-FFF2-40B4-BE49-F238E27FC236}">
                <a16:creationId xmlns:a16="http://schemas.microsoft.com/office/drawing/2014/main" id="{7D2A7920-0041-46FF-9A74-ED643C5E2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18625" y="4307739"/>
            <a:ext cx="954751" cy="1467697"/>
          </a:xfrm>
          <a:prstGeom prst="rect">
            <a:avLst/>
          </a:prstGeom>
        </p:spPr>
      </p:pic>
      <p:pic>
        <p:nvPicPr>
          <p:cNvPr id="9" name="图片 8">
            <a:extLst>
              <a:ext uri="{FF2B5EF4-FFF2-40B4-BE49-F238E27FC236}">
                <a16:creationId xmlns:a16="http://schemas.microsoft.com/office/drawing/2014/main" id="{24AC9311-72A8-4768-891B-2DC60B62D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6625" y="4638845"/>
            <a:ext cx="1923020" cy="995163"/>
          </a:xfrm>
          <a:prstGeom prst="rect">
            <a:avLst/>
          </a:prstGeom>
        </p:spPr>
      </p:pic>
      <p:pic>
        <p:nvPicPr>
          <p:cNvPr id="11" name="图片 10">
            <a:extLst>
              <a:ext uri="{FF2B5EF4-FFF2-40B4-BE49-F238E27FC236}">
                <a16:creationId xmlns:a16="http://schemas.microsoft.com/office/drawing/2014/main" id="{36AA2E3D-0FFE-474D-8DEA-D94E5D02A8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438" y="4559521"/>
            <a:ext cx="1298850" cy="1153812"/>
          </a:xfrm>
          <a:prstGeom prst="rect">
            <a:avLst/>
          </a:prstGeom>
        </p:spPr>
      </p:pic>
      <p:sp>
        <p:nvSpPr>
          <p:cNvPr id="2" name="文本框 1">
            <a:extLst>
              <a:ext uri="{FF2B5EF4-FFF2-40B4-BE49-F238E27FC236}">
                <a16:creationId xmlns:a16="http://schemas.microsoft.com/office/drawing/2014/main" id="{972C92B9-6E27-79F3-69EE-7C4550124F01}"/>
              </a:ext>
            </a:extLst>
          </p:cNvPr>
          <p:cNvSpPr txBox="1"/>
          <p:nvPr/>
        </p:nvSpPr>
        <p:spPr>
          <a:xfrm>
            <a:off x="0" y="6484317"/>
            <a:ext cx="4902137" cy="369332"/>
          </a:xfrm>
          <a:prstGeom prst="rect">
            <a:avLst/>
          </a:prstGeom>
          <a:noFill/>
        </p:spPr>
        <p:txBody>
          <a:bodyPr wrap="square">
            <a:spAutoFit/>
          </a:bodyPr>
          <a:lstStyle/>
          <a:p>
            <a:r>
              <a:rPr lang="en-US" altLang="zh-CN" sz="2000" baseline="32000" dirty="0"/>
              <a:t>*</a:t>
            </a:r>
            <a:r>
              <a:rPr lang="en-US" altLang="zh-CN" dirty="0"/>
              <a:t>These authors contributed equally to this work.</a:t>
            </a:r>
            <a:endParaRPr lang="zh-CN" altLang="en-US" dirty="0"/>
          </a:p>
        </p:txBody>
      </p:sp>
    </p:spTree>
    <p:extLst>
      <p:ext uri="{BB962C8B-B14F-4D97-AF65-F5344CB8AC3E}">
        <p14:creationId xmlns:p14="http://schemas.microsoft.com/office/powerpoint/2010/main" val="380445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infer the domain indices?</a:t>
            </a:r>
          </a:p>
        </p:txBody>
      </p:sp>
      <p:sp>
        <p:nvSpPr>
          <p:cNvPr id="8" name="文本框 7">
            <a:extLst>
              <a:ext uri="{FF2B5EF4-FFF2-40B4-BE49-F238E27FC236}">
                <a16:creationId xmlns:a16="http://schemas.microsoft.com/office/drawing/2014/main" id="{71CF8230-CA47-4B81-A0A5-858F7142C88F}"/>
              </a:ext>
            </a:extLst>
          </p:cNvPr>
          <p:cNvSpPr txBox="1"/>
          <p:nvPr/>
        </p:nvSpPr>
        <p:spPr>
          <a:xfrm>
            <a:off x="824955" y="1337750"/>
            <a:ext cx="7343124"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Our solution: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C865B1D5-9FFC-126C-90CA-87741B119724}"/>
              </a:ext>
            </a:extLst>
          </p:cNvPr>
          <p:cNvSpPr txBox="1"/>
          <p:nvPr/>
        </p:nvSpPr>
        <p:spPr>
          <a:xfrm>
            <a:off x="824955" y="2229335"/>
            <a:ext cx="10047921" cy="584775"/>
          </a:xfrm>
          <a:prstGeom prst="rect">
            <a:avLst/>
          </a:prstGeom>
          <a:noFill/>
        </p:spPr>
        <p:txBody>
          <a:bodyPr wrap="square" rtlCol="0">
            <a:spAutoFit/>
          </a:bodyPr>
          <a:lstStyle/>
          <a:p>
            <a:r>
              <a:rPr lang="en-US" altLang="zh-CN" sz="3200" dirty="0">
                <a:solidFill>
                  <a:srgbClr val="184A7F"/>
                </a:solidFill>
                <a:latin typeface="Times New Roman" panose="02020603050405020304" pitchFamily="18" charset="0"/>
                <a:cs typeface="Times New Roman" panose="02020603050405020304" pitchFamily="18" charset="0"/>
              </a:rPr>
              <a:t>1. </a:t>
            </a:r>
            <a:r>
              <a:rPr lang="en-US" altLang="zh-CN" sz="3200" dirty="0">
                <a:solidFill>
                  <a:srgbClr val="ED982E"/>
                </a:solidFill>
                <a:latin typeface="Times New Roman" panose="02020603050405020304" pitchFamily="18" charset="0"/>
                <a:cs typeface="Times New Roman" panose="02020603050405020304" pitchFamily="18" charset="0"/>
              </a:rPr>
              <a:t>Rigorously define domain indices. </a:t>
            </a:r>
          </a:p>
        </p:txBody>
      </p:sp>
      <p:sp>
        <p:nvSpPr>
          <p:cNvPr id="6" name="文本框 5">
            <a:extLst>
              <a:ext uri="{FF2B5EF4-FFF2-40B4-BE49-F238E27FC236}">
                <a16:creationId xmlns:a16="http://schemas.microsoft.com/office/drawing/2014/main" id="{07336C30-572E-1E0F-A6EF-7E0BB01E8A0E}"/>
              </a:ext>
            </a:extLst>
          </p:cNvPr>
          <p:cNvSpPr txBox="1"/>
          <p:nvPr/>
        </p:nvSpPr>
        <p:spPr>
          <a:xfrm>
            <a:off x="824955" y="3043555"/>
            <a:ext cx="10753127" cy="1077218"/>
          </a:xfrm>
          <a:prstGeom prst="rect">
            <a:avLst/>
          </a:prstGeom>
          <a:noFill/>
        </p:spPr>
        <p:txBody>
          <a:bodyPr wrap="square">
            <a:spAutoFit/>
          </a:bodyPr>
          <a:lstStyle/>
          <a:p>
            <a:pPr lvl="0">
              <a:defRPr/>
            </a:pPr>
            <a:r>
              <a:rPr lang="en-US" altLang="zh-CN" sz="3200" dirty="0">
                <a:solidFill>
                  <a:srgbClr val="184A7F"/>
                </a:solidFill>
                <a:latin typeface="Times New Roman" panose="02020603050405020304" pitchFamily="18" charset="0"/>
                <a:cs typeface="Times New Roman" panose="02020603050405020304" pitchFamily="18" charset="0"/>
              </a:rPr>
              <a:t>2. Based on our definition, use Probabilistic Graphical Model (PGM) to infer the domain indices.</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D7E83941-486D-B9C2-A4ED-D08C4B1BC24F}"/>
              </a:ext>
            </a:extLst>
          </p:cNvPr>
          <p:cNvSpPr>
            <a:spLocks noGrp="1"/>
          </p:cNvSpPr>
          <p:nvPr>
            <p:ph type="sldNum" sz="quarter" idx="12"/>
          </p:nvPr>
        </p:nvSpPr>
        <p:spPr/>
        <p:txBody>
          <a:bodyPr/>
          <a:lstStyle/>
          <a:p>
            <a:fld id="{EADB07B0-9172-4DB0-AB84-456747B063D5}" type="slidenum">
              <a:rPr lang="zh-CN" altLang="en-US" smtClean="0"/>
              <a:t>9</a:t>
            </a:fld>
            <a:endParaRPr lang="zh-CN" altLang="en-US"/>
          </a:p>
        </p:txBody>
      </p:sp>
    </p:spTree>
    <p:extLst>
      <p:ext uri="{BB962C8B-B14F-4D97-AF65-F5344CB8AC3E}">
        <p14:creationId xmlns:p14="http://schemas.microsoft.com/office/powerpoint/2010/main" val="329355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Definition</a:t>
            </a:r>
          </a:p>
        </p:txBody>
      </p:sp>
      <p:sp>
        <p:nvSpPr>
          <p:cNvPr id="8" name="文本框 7">
            <a:extLst>
              <a:ext uri="{FF2B5EF4-FFF2-40B4-BE49-F238E27FC236}">
                <a16:creationId xmlns:a16="http://schemas.microsoft.com/office/drawing/2014/main" id="{71CF8230-CA47-4B81-A0A5-858F7142C88F}"/>
              </a:ext>
            </a:extLst>
          </p:cNvPr>
          <p:cNvSpPr txBox="1"/>
          <p:nvPr/>
        </p:nvSpPr>
        <p:spPr>
          <a:xfrm>
            <a:off x="742334" y="1317677"/>
            <a:ext cx="6405718"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definition (informal)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865B1D5-9FFC-126C-90CA-87741B119724}"/>
                  </a:ext>
                </a:extLst>
              </p:cNvPr>
              <p:cNvSpPr txBox="1"/>
              <p:nvPr/>
            </p:nvSpPr>
            <p:spPr>
              <a:xfrm>
                <a:off x="987115" y="2141934"/>
                <a:ext cx="1004792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184A7F"/>
                    </a:solidFill>
                    <a:latin typeface="Times New Roman" panose="02020603050405020304" pitchFamily="18" charset="0"/>
                    <a:cs typeface="Times New Roman" panose="02020603050405020304" pitchFamily="18" charset="0"/>
                  </a:rPr>
                  <a:t>Independence: independent of the data's encoding </a:t>
                </a:r>
                <a14:m>
                  <m:oMath xmlns:m="http://schemas.openxmlformats.org/officeDocument/2006/math">
                    <m:r>
                      <m:rPr>
                        <m:sty m:val="p"/>
                      </m:rPr>
                      <a:rPr lang="en-US" altLang="zh-CN" sz="3200" b="0" i="0" smtClean="0">
                        <a:solidFill>
                          <a:srgbClr val="184A7F"/>
                        </a:solidFill>
                        <a:latin typeface="Cambria Math" panose="02040503050406030204" pitchFamily="18" charset="0"/>
                        <a:cs typeface="Times New Roman" panose="02020603050405020304" pitchFamily="18" charset="0"/>
                      </a:rPr>
                      <m:t>z</m:t>
                    </m:r>
                  </m:oMath>
                </a14:m>
                <a:endParaRPr lang="en-US" altLang="zh-CN" sz="32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C865B1D5-9FFC-126C-90CA-87741B119724}"/>
                  </a:ext>
                </a:extLst>
              </p:cNvPr>
              <p:cNvSpPr txBox="1">
                <a:spLocks noRot="1" noChangeAspect="1" noMove="1" noResize="1" noEditPoints="1" noAdjustHandles="1" noChangeArrowheads="1" noChangeShapeType="1" noTextEdit="1"/>
              </p:cNvSpPr>
              <p:nvPr/>
            </p:nvSpPr>
            <p:spPr>
              <a:xfrm>
                <a:off x="987115" y="2141934"/>
                <a:ext cx="10047921" cy="584775"/>
              </a:xfrm>
              <a:prstGeom prst="rect">
                <a:avLst/>
              </a:prstGeom>
              <a:blipFill>
                <a:blip r:embed="rId3"/>
                <a:stretch>
                  <a:fillRect l="-1396" t="-14583" b="-3229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07336C30-572E-1E0F-A6EF-7E0BB01E8A0E}"/>
                  </a:ext>
                </a:extLst>
              </p:cNvPr>
              <p:cNvSpPr txBox="1"/>
              <p:nvPr/>
            </p:nvSpPr>
            <p:spPr>
              <a:xfrm>
                <a:off x="987116" y="2979410"/>
                <a:ext cx="10753127" cy="1077218"/>
              </a:xfrm>
              <a:prstGeom prst="rect">
                <a:avLst/>
              </a:prstGeom>
              <a:noFill/>
            </p:spPr>
            <p:txBody>
              <a:bodyPr wrap="square">
                <a:spAutoFit/>
              </a:bodyPr>
              <a:lstStyle/>
              <a:p>
                <a:pPr marL="457200" lvl="0" indent="-457200">
                  <a:buFont typeface="Arial" panose="020B0604020202020204" pitchFamily="34" charset="0"/>
                  <a:buChar char="•"/>
                  <a:defRPr/>
                </a:pPr>
                <a:r>
                  <a:rPr lang="en-US" altLang="zh-CN" sz="3200" dirty="0">
                    <a:solidFill>
                      <a:srgbClr val="184A7F"/>
                    </a:solidFill>
                    <a:latin typeface="Times New Roman" panose="02020603050405020304" pitchFamily="18" charset="0"/>
                    <a:cs typeface="Times New Roman" panose="02020603050405020304" pitchFamily="18" charset="0"/>
                  </a:rPr>
                  <a:t>Information Preservation: retain as much information on the data </a:t>
                </a:r>
                <a14:m>
                  <m:oMath xmlns:m="http://schemas.openxmlformats.org/officeDocument/2006/math">
                    <m:r>
                      <m:rPr>
                        <m:sty m:val="p"/>
                      </m:rPr>
                      <a:rPr lang="en-US" altLang="zh-CN" sz="3200" b="0" i="0" smtClean="0">
                        <a:solidFill>
                          <a:srgbClr val="184A7F"/>
                        </a:solidFill>
                        <a:latin typeface="Cambria Math" panose="02040503050406030204" pitchFamily="18" charset="0"/>
                        <a:cs typeface="Times New Roman" panose="02020603050405020304" pitchFamily="18" charset="0"/>
                      </a:rPr>
                      <m:t>x</m:t>
                    </m:r>
                  </m:oMath>
                </a14:m>
                <a:r>
                  <a:rPr lang="en-US" altLang="zh-CN" sz="3200" dirty="0">
                    <a:solidFill>
                      <a:srgbClr val="184A7F"/>
                    </a:solidFill>
                    <a:latin typeface="Times New Roman" panose="02020603050405020304" pitchFamily="18" charset="0"/>
                    <a:cs typeface="Times New Roman" panose="02020603050405020304" pitchFamily="18" charset="0"/>
                  </a:rPr>
                  <a:t> as possible.</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p:sp>
            <p:nvSpPr>
              <p:cNvPr id="6" name="文本框 5">
                <a:extLst>
                  <a:ext uri="{FF2B5EF4-FFF2-40B4-BE49-F238E27FC236}">
                    <a16:creationId xmlns:a16="http://schemas.microsoft.com/office/drawing/2014/main" id="{07336C30-572E-1E0F-A6EF-7E0BB01E8A0E}"/>
                  </a:ext>
                </a:extLst>
              </p:cNvPr>
              <p:cNvSpPr txBox="1">
                <a:spLocks noRot="1" noChangeAspect="1" noMove="1" noResize="1" noEditPoints="1" noAdjustHandles="1" noChangeArrowheads="1" noChangeShapeType="1" noTextEdit="1"/>
              </p:cNvSpPr>
              <p:nvPr/>
            </p:nvSpPr>
            <p:spPr>
              <a:xfrm>
                <a:off x="987116" y="2979410"/>
                <a:ext cx="10753127" cy="1077218"/>
              </a:xfrm>
              <a:prstGeom prst="rect">
                <a:avLst/>
              </a:prstGeom>
              <a:blipFill>
                <a:blip r:embed="rId4"/>
                <a:stretch>
                  <a:fillRect l="-1304" t="-7955" b="-17614"/>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E666DF15-EB3D-DCE4-98D8-6B2430774D9A}"/>
              </a:ext>
            </a:extLst>
          </p:cNvPr>
          <p:cNvSpPr txBox="1"/>
          <p:nvPr/>
        </p:nvSpPr>
        <p:spPr>
          <a:xfrm>
            <a:off x="987116" y="4229997"/>
            <a:ext cx="10753127" cy="584775"/>
          </a:xfrm>
          <a:prstGeom prst="rect">
            <a:avLst/>
          </a:prstGeom>
          <a:noFill/>
        </p:spPr>
        <p:txBody>
          <a:bodyPr wrap="square">
            <a:spAutoFit/>
          </a:bodyPr>
          <a:lstStyle/>
          <a:p>
            <a:pPr marL="457200" lvl="0" indent="-457200">
              <a:buFont typeface="Arial" panose="020B0604020202020204" pitchFamily="34" charset="0"/>
              <a:buChar char="•"/>
              <a:defRPr/>
            </a:pPr>
            <a:r>
              <a:rPr lang="en-US" altLang="zh-CN" sz="3200" dirty="0">
                <a:solidFill>
                  <a:srgbClr val="184A7F"/>
                </a:solidFill>
                <a:latin typeface="Times New Roman" panose="02020603050405020304" pitchFamily="18" charset="0"/>
                <a:cs typeface="Times New Roman" panose="02020603050405020304" pitchFamily="18" charset="0"/>
              </a:rPr>
              <a:t>Label Sensitivity: maximize adaptation performance.</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D7E83941-486D-B9C2-A4ED-D08C4B1BC24F}"/>
              </a:ext>
            </a:extLst>
          </p:cNvPr>
          <p:cNvSpPr>
            <a:spLocks noGrp="1"/>
          </p:cNvSpPr>
          <p:nvPr>
            <p:ph type="sldNum" sz="quarter" idx="12"/>
          </p:nvPr>
        </p:nvSpPr>
        <p:spPr/>
        <p:txBody>
          <a:bodyPr/>
          <a:lstStyle/>
          <a:p>
            <a:fld id="{EADB07B0-9172-4DB0-AB84-456747B063D5}" type="slidenum">
              <a:rPr lang="zh-CN" altLang="en-US" smtClean="0"/>
              <a:t>10</a:t>
            </a:fld>
            <a:endParaRPr lang="zh-CN" altLang="en-US"/>
          </a:p>
        </p:txBody>
      </p:sp>
    </p:spTree>
    <p:extLst>
      <p:ext uri="{BB962C8B-B14F-4D97-AF65-F5344CB8AC3E}">
        <p14:creationId xmlns:p14="http://schemas.microsoft.com/office/powerpoint/2010/main" val="28833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infer the domain indices?</a:t>
            </a:r>
          </a:p>
        </p:txBody>
      </p:sp>
      <p:sp>
        <p:nvSpPr>
          <p:cNvPr id="8" name="文本框 7">
            <a:extLst>
              <a:ext uri="{FF2B5EF4-FFF2-40B4-BE49-F238E27FC236}">
                <a16:creationId xmlns:a16="http://schemas.microsoft.com/office/drawing/2014/main" id="{71CF8230-CA47-4B81-A0A5-858F7142C88F}"/>
              </a:ext>
            </a:extLst>
          </p:cNvPr>
          <p:cNvSpPr txBox="1"/>
          <p:nvPr/>
        </p:nvSpPr>
        <p:spPr>
          <a:xfrm>
            <a:off x="824955" y="1337750"/>
            <a:ext cx="7343124"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Our solution: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C865B1D5-9FFC-126C-90CA-87741B119724}"/>
              </a:ext>
            </a:extLst>
          </p:cNvPr>
          <p:cNvSpPr txBox="1"/>
          <p:nvPr/>
        </p:nvSpPr>
        <p:spPr>
          <a:xfrm>
            <a:off x="824955" y="2229335"/>
            <a:ext cx="10047921" cy="584775"/>
          </a:xfrm>
          <a:prstGeom prst="rect">
            <a:avLst/>
          </a:prstGeom>
          <a:noFill/>
        </p:spPr>
        <p:txBody>
          <a:bodyPr wrap="square" rtlCol="0">
            <a:spAutoFit/>
          </a:bodyPr>
          <a:lstStyle/>
          <a:p>
            <a:r>
              <a:rPr lang="en-US" altLang="zh-CN" sz="3200" dirty="0">
                <a:solidFill>
                  <a:srgbClr val="184A7F"/>
                </a:solidFill>
                <a:latin typeface="Times New Roman" panose="02020603050405020304" pitchFamily="18" charset="0"/>
                <a:cs typeface="Times New Roman" panose="02020603050405020304" pitchFamily="18" charset="0"/>
              </a:rPr>
              <a:t>1. Rigorously define domain indices. </a:t>
            </a:r>
          </a:p>
        </p:txBody>
      </p:sp>
      <p:sp>
        <p:nvSpPr>
          <p:cNvPr id="6" name="文本框 5">
            <a:extLst>
              <a:ext uri="{FF2B5EF4-FFF2-40B4-BE49-F238E27FC236}">
                <a16:creationId xmlns:a16="http://schemas.microsoft.com/office/drawing/2014/main" id="{07336C30-572E-1E0F-A6EF-7E0BB01E8A0E}"/>
              </a:ext>
            </a:extLst>
          </p:cNvPr>
          <p:cNvSpPr txBox="1"/>
          <p:nvPr/>
        </p:nvSpPr>
        <p:spPr>
          <a:xfrm>
            <a:off x="824955" y="3043555"/>
            <a:ext cx="10753127" cy="1077218"/>
          </a:xfrm>
          <a:prstGeom prst="rect">
            <a:avLst/>
          </a:prstGeom>
          <a:noFill/>
        </p:spPr>
        <p:txBody>
          <a:bodyPr wrap="square">
            <a:spAutoFit/>
          </a:bodyPr>
          <a:lstStyle/>
          <a:p>
            <a:pPr lvl="0">
              <a:defRPr/>
            </a:pPr>
            <a:r>
              <a:rPr lang="en-US" altLang="zh-CN" sz="3200" dirty="0">
                <a:solidFill>
                  <a:srgbClr val="184A7F"/>
                </a:solidFill>
                <a:latin typeface="Times New Roman" panose="02020603050405020304" pitchFamily="18" charset="0"/>
                <a:cs typeface="Times New Roman" panose="02020603050405020304" pitchFamily="18" charset="0"/>
              </a:rPr>
              <a:t>2. </a:t>
            </a:r>
            <a:r>
              <a:rPr lang="en-US" altLang="zh-CN" sz="3200" dirty="0">
                <a:solidFill>
                  <a:srgbClr val="ED982E"/>
                </a:solidFill>
                <a:latin typeface="Times New Roman" panose="02020603050405020304" pitchFamily="18" charset="0"/>
                <a:cs typeface="Times New Roman" panose="02020603050405020304" pitchFamily="18" charset="0"/>
              </a:rPr>
              <a:t>Based on our definition, use Probabilistic Graphical Model (PGM) to infer the domain indices.</a:t>
            </a:r>
            <a:endParaRPr kumimoji="0" lang="en-US" altLang="zh-CN" sz="3200" b="0" i="0" u="none" strike="noStrike" kern="1200" cap="none" spc="0" normalizeH="0" baseline="0" noProof="0" dirty="0">
              <a:ln>
                <a:noFill/>
              </a:ln>
              <a:solidFill>
                <a:srgbClr val="ED982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D7E83941-486D-B9C2-A4ED-D08C4B1BC24F}"/>
              </a:ext>
            </a:extLst>
          </p:cNvPr>
          <p:cNvSpPr>
            <a:spLocks noGrp="1"/>
          </p:cNvSpPr>
          <p:nvPr>
            <p:ph type="sldNum" sz="quarter" idx="12"/>
          </p:nvPr>
        </p:nvSpPr>
        <p:spPr/>
        <p:txBody>
          <a:bodyPr/>
          <a:lstStyle/>
          <a:p>
            <a:fld id="{EADB07B0-9172-4DB0-AB84-456747B063D5}" type="slidenum">
              <a:rPr lang="zh-CN" altLang="en-US" smtClean="0"/>
              <a:t>11</a:t>
            </a:fld>
            <a:endParaRPr lang="zh-CN" altLang="en-US"/>
          </a:p>
        </p:txBody>
      </p:sp>
    </p:spTree>
    <p:extLst>
      <p:ext uri="{BB962C8B-B14F-4D97-AF65-F5344CB8AC3E}">
        <p14:creationId xmlns:p14="http://schemas.microsoft.com/office/powerpoint/2010/main" val="41842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461665"/>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the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12</a:t>
            </a:fld>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4"/>
                <a:stretch>
                  <a:fillRect r="-8621"/>
                </a:stretch>
              </a:blipFill>
            </p:spPr>
            <p:txBody>
              <a:bodyPr/>
              <a:lstStyle/>
              <a:p>
                <a:r>
                  <a:rPr lang="zh-CN" altLang="en-US">
                    <a:noFill/>
                  </a:rPr>
                  <a:t> </a:t>
                </a:r>
              </a:p>
            </p:txBody>
          </p:sp>
        </mc:Fallback>
      </mc:AlternateContent>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46622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461665"/>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the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13</a:t>
            </a:fld>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4"/>
                <a:stretch>
                  <a:fillRect r="-8621"/>
                </a:stretch>
              </a:blipFill>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8A42BF0E-DBE7-F8AD-306F-A90BA693BDAC}"/>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F6170F8-AF26-E8DA-5F48-BFC0AACBE8E0}"/>
                    </a:ext>
                  </a:extLst>
                </p:cNvPr>
                <p:cNvSpPr/>
                <p:nvPr/>
              </p:nvSpPr>
              <p:spPr>
                <a:xfrm>
                  <a:off x="3355597" y="1329656"/>
                  <a:ext cx="536895" cy="536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4" name="椭圆 33">
                  <a:extLst>
                    <a:ext uri="{FF2B5EF4-FFF2-40B4-BE49-F238E27FC236}">
                      <a16:creationId xmlns:a16="http://schemas.microsoft.com/office/drawing/2014/main" id="{2F6170F8-AF26-E8DA-5F48-BFC0AACBE8E0}"/>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5"/>
                  <a:stretch>
                    <a:fillRect t="-14286"/>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0C835E5-6B41-3626-7B72-D7CBD17315AD}"/>
                    </a:ext>
                  </a:extLst>
                </p:cNvPr>
                <p:cNvSpPr txBox="1"/>
                <p:nvPr/>
              </p:nvSpPr>
              <p:spPr>
                <a:xfrm>
                  <a:off x="3313113" y="1319686"/>
                  <a:ext cx="707373" cy="523220"/>
                </a:xfrm>
                <a:prstGeom prst="rect">
                  <a:avLst/>
                </a:prstGeom>
                <a:noFill/>
                <a:ln>
                  <a:noFill/>
                </a:ln>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solidFill>
                                  <a:srgbClr val="FF0000"/>
                                </a:solidFill>
                                <a:latin typeface="Cambria Math" panose="02040503050406030204" pitchFamily="18" charset="0"/>
                              </a:rPr>
                            </m:ctrlPr>
                          </m:sSubPr>
                          <m:e>
                            <m:r>
                              <a:rPr lang="en-US" altLang="zh-CN" sz="2800" b="1" i="1" smtClean="0">
                                <a:solidFill>
                                  <a:srgbClr val="FF0000"/>
                                </a:solidFill>
                                <a:latin typeface="Cambria Math" panose="02040503050406030204" pitchFamily="18" charset="0"/>
                              </a:rPr>
                              <m:t>𝜷</m:t>
                            </m:r>
                          </m:e>
                          <m:sub>
                            <m:r>
                              <a:rPr lang="en-US" altLang="zh-CN" sz="2800" b="0" i="1" smtClean="0">
                                <a:solidFill>
                                  <a:srgbClr val="FF0000"/>
                                </a:solidFill>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6"/>
                  <a:stretch>
                    <a:fillRect/>
                  </a:stretch>
                </a:blipFill>
                <a:ln>
                  <a:noFill/>
                </a:ln>
              </p:spPr>
              <p:txBody>
                <a:bodyPr/>
                <a:lstStyle/>
                <a:p>
                  <a:r>
                    <a:rPr lang="zh-CN" altLang="en-US">
                      <a:noFill/>
                    </a:rPr>
                    <a:t> </a:t>
                  </a:r>
                </a:p>
              </p:txBody>
            </p:sp>
          </mc:Fallback>
        </mc:AlternateContent>
      </p:grpSp>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40" name="直接箭头连接符 39">
            <a:extLst>
              <a:ext uri="{FF2B5EF4-FFF2-40B4-BE49-F238E27FC236}">
                <a16:creationId xmlns:a16="http://schemas.microsoft.com/office/drawing/2014/main" id="{9B08DDF2-74C6-8E52-40CA-8380174459F8}"/>
              </a:ext>
            </a:extLst>
          </p:cNvPr>
          <p:cNvCxnSpPr>
            <a:cxnSpLocks/>
          </p:cNvCxnSpPr>
          <p:nvPr/>
        </p:nvCxnSpPr>
        <p:spPr>
          <a:xfrm>
            <a:off x="2090164" y="3364332"/>
            <a:ext cx="60749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467FD93E-D66F-CA8C-9175-81F998A67F9F}"/>
                  </a:ext>
                </a:extLst>
              </p:cNvPr>
              <p:cNvSpPr txBox="1"/>
              <p:nvPr/>
            </p:nvSpPr>
            <p:spPr>
              <a:xfrm>
                <a:off x="2242294" y="3976216"/>
                <a:ext cx="6739081" cy="461665"/>
              </a:xfrm>
              <a:prstGeom prst="rect">
                <a:avLst/>
              </a:prstGeom>
              <a:noFill/>
            </p:spPr>
            <p:txBody>
              <a:bodyPr wrap="square">
                <a:spAutoFit/>
              </a:bodyPr>
              <a:lstStyle/>
              <a:p>
                <a14:m>
                  <m:oMath xmlns:m="http://schemas.openxmlformats.org/officeDocument/2006/math">
                    <m:sSub>
                      <m:sSubPr>
                        <m:ctrlP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𝛽</m:t>
                        </m:r>
                      </m:e>
                      <m:sub>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𝑘</m:t>
                        </m:r>
                      </m:sub>
                    </m:sSub>
                  </m:oMath>
                </a14:m>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global domain indices (one instance per domain) </a:t>
                </a:r>
                <a:endParaRPr lang="zh-CN" altLang="en-US" dirty="0"/>
              </a:p>
            </p:txBody>
          </p:sp>
        </mc:Choice>
        <mc:Fallback>
          <p:sp>
            <p:nvSpPr>
              <p:cNvPr id="8" name="文本框 7">
                <a:extLst>
                  <a:ext uri="{FF2B5EF4-FFF2-40B4-BE49-F238E27FC236}">
                    <a16:creationId xmlns:a16="http://schemas.microsoft.com/office/drawing/2014/main" id="{467FD93E-D66F-CA8C-9175-81F998A67F9F}"/>
                  </a:ext>
                </a:extLst>
              </p:cNvPr>
              <p:cNvSpPr txBox="1">
                <a:spLocks noRot="1" noChangeAspect="1" noMove="1" noResize="1" noEditPoints="1" noAdjustHandles="1" noChangeArrowheads="1" noChangeShapeType="1" noTextEdit="1"/>
              </p:cNvSpPr>
              <p:nvPr/>
            </p:nvSpPr>
            <p:spPr>
              <a:xfrm>
                <a:off x="2242294" y="3976216"/>
                <a:ext cx="6739081" cy="461665"/>
              </a:xfrm>
              <a:prstGeom prst="rect">
                <a:avLst/>
              </a:prstGeom>
              <a:blipFill>
                <a:blip r:embed="rId16"/>
                <a:stretch>
                  <a:fillRect l="-814" t="-11842" r="-36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7472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461665"/>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the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14</a:t>
            </a:fld>
            <a:endParaRPr lang="zh-CN" altLang="en-US"/>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467FD93E-D66F-CA8C-9175-81F998A67F9F}"/>
                  </a:ext>
                </a:extLst>
              </p:cNvPr>
              <p:cNvSpPr txBox="1"/>
              <p:nvPr/>
            </p:nvSpPr>
            <p:spPr>
              <a:xfrm>
                <a:off x="2242294" y="3976216"/>
                <a:ext cx="6739081" cy="461665"/>
              </a:xfrm>
              <a:prstGeom prst="rect">
                <a:avLst/>
              </a:prstGeom>
              <a:noFill/>
            </p:spPr>
            <p:txBody>
              <a:bodyPr wrap="square">
                <a:spAutoFit/>
              </a:bodyPr>
              <a:lstStyle/>
              <a:p>
                <a14:m>
                  <m:oMath xmlns:m="http://schemas.openxmlformats.org/officeDocument/2006/math">
                    <m:sSub>
                      <m:sSubPr>
                        <m:ctrlPr>
                          <a:rPr kumimoji="0" lang="en-US" altLang="zh-CN" sz="24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𝛽</m:t>
                        </m:r>
                      </m:e>
                      <m:sub>
                        <m:r>
                          <a:rPr kumimoji="0" lang="en-US" altLang="zh-CN" sz="24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𝑘</m:t>
                        </m:r>
                      </m:sub>
                    </m:sSub>
                  </m:oMath>
                </a14:m>
                <a:r>
                  <a:rPr kumimoji="0" lang="en-US" altLang="zh-CN" sz="24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 global domain indices (one instance per domain) </a:t>
                </a:r>
                <a:endParaRPr lang="zh-CN" altLang="en-US" dirty="0"/>
              </a:p>
            </p:txBody>
          </p:sp>
        </mc:Choice>
        <mc:Fallback>
          <p:sp>
            <p:nvSpPr>
              <p:cNvPr id="8" name="文本框 7">
                <a:extLst>
                  <a:ext uri="{FF2B5EF4-FFF2-40B4-BE49-F238E27FC236}">
                    <a16:creationId xmlns:a16="http://schemas.microsoft.com/office/drawing/2014/main" id="{467FD93E-D66F-CA8C-9175-81F998A67F9F}"/>
                  </a:ext>
                </a:extLst>
              </p:cNvPr>
              <p:cNvSpPr txBox="1">
                <a:spLocks noRot="1" noChangeAspect="1" noMove="1" noResize="1" noEditPoints="1" noAdjustHandles="1" noChangeArrowheads="1" noChangeShapeType="1" noTextEdit="1"/>
              </p:cNvSpPr>
              <p:nvPr/>
            </p:nvSpPr>
            <p:spPr>
              <a:xfrm>
                <a:off x="2242294" y="3976216"/>
                <a:ext cx="6739081" cy="461665"/>
              </a:xfrm>
              <a:prstGeom prst="rect">
                <a:avLst/>
              </a:prstGeom>
              <a:blipFill>
                <a:blip r:embed="rId4"/>
                <a:stretch>
                  <a:fillRect l="-814" t="-11842" r="-362" b="-27632"/>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0948AD1D-DDB0-AE07-3BAF-804C6B91C097}"/>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3" name="椭圆 2">
                  <a:extLst>
                    <a:ext uri="{FF2B5EF4-FFF2-40B4-BE49-F238E27FC236}">
                      <a16:creationId xmlns:a16="http://schemas.microsoft.com/office/drawing/2014/main" id="{E0834120-0170-025D-957A-779BE99C31AE}"/>
                    </a:ext>
                  </a:extLst>
                </p:cNvPr>
                <p:cNvSpPr/>
                <p:nvPr/>
              </p:nvSpPr>
              <p:spPr>
                <a:xfrm>
                  <a:off x="3355597" y="1329656"/>
                  <a:ext cx="536895" cy="536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0" name="椭圆 9">
                  <a:extLst>
                    <a:ext uri="{FF2B5EF4-FFF2-40B4-BE49-F238E27FC236}">
                      <a16:creationId xmlns:a16="http://schemas.microsoft.com/office/drawing/2014/main" id="{00A8BF93-9CF6-836D-D8E0-666999AAE8F4}"/>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5"/>
                  <a:stretch>
                    <a:fillRect t="-14444"/>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4F6705D-6386-87F5-6F38-6B81038AA1B4}"/>
                    </a:ext>
                  </a:extLst>
                </p:cNvPr>
                <p:cNvSpPr txBox="1"/>
                <p:nvPr/>
              </p:nvSpPr>
              <p:spPr>
                <a:xfrm>
                  <a:off x="3367642" y="1272274"/>
                  <a:ext cx="524503" cy="584775"/>
                </a:xfrm>
                <a:prstGeom prst="rect">
                  <a:avLst/>
                </a:prstGeom>
                <a:noFill/>
                <a:ln>
                  <a:noFill/>
                </a:ln>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solidFill>
                              <a:srgbClr val="FF0000"/>
                            </a:solidFill>
                            <a:latin typeface="Cambria Math" panose="02040503050406030204" pitchFamily="18" charset="0"/>
                          </a:rPr>
                          <m:t>𝐮</m:t>
                        </m:r>
                      </m:oMath>
                    </m:oMathPara>
                  </a14:m>
                  <a:endParaRPr lang="zh-CN" altLang="en-US" sz="3200" b="1" dirty="0">
                    <a:solidFill>
                      <a:srgbClr val="FF0000"/>
                    </a:solidFill>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6"/>
                  <a:stretch>
                    <a:fillRect/>
                  </a:stretch>
                </a:blipFill>
                <a:ln>
                  <a:noFill/>
                </a:ln>
              </p:spPr>
              <p:txBody>
                <a:bodyPr/>
                <a:lstStyle/>
                <a:p>
                  <a:r>
                    <a:rPr lang="zh-CN" altLang="en-US">
                      <a:noFill/>
                    </a:rPr>
                    <a:t> </a:t>
                  </a:r>
                </a:p>
              </p:txBody>
            </p:sp>
          </mc:Fallback>
        </mc:AlternateContent>
      </p:grpSp>
      <p:sp>
        <p:nvSpPr>
          <p:cNvPr id="9" name="矩形: 圆角 8">
            <a:extLst>
              <a:ext uri="{FF2B5EF4-FFF2-40B4-BE49-F238E27FC236}">
                <a16:creationId xmlns:a16="http://schemas.microsoft.com/office/drawing/2014/main" id="{503D7DBF-84E7-B01F-D763-A1E54067CDE8}"/>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5352377E-B87B-9D84-2EF4-FB28C53D6A18}"/>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FC5EFA5E-FE83-F56D-9062-6CB6F50422D4}"/>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p:sp>
            <p:nvSpPr>
              <p:cNvPr id="11" name="文本框 10">
                <a:extLst>
                  <a:ext uri="{FF2B5EF4-FFF2-40B4-BE49-F238E27FC236}">
                    <a16:creationId xmlns:a16="http://schemas.microsoft.com/office/drawing/2014/main" id="{FC5EFA5E-FE83-F56D-9062-6CB6F50422D4}"/>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7"/>
                <a:stretch>
                  <a:fillRect r="-86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3D9B4522-9E13-01F1-FBFF-C23C3666907D}"/>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p:sp>
            <p:nvSpPr>
              <p:cNvPr id="12" name="文本框 11">
                <a:extLst>
                  <a:ext uri="{FF2B5EF4-FFF2-40B4-BE49-F238E27FC236}">
                    <a16:creationId xmlns:a16="http://schemas.microsoft.com/office/drawing/2014/main" id="{3D9B4522-9E13-01F1-FBFF-C23C3666907D}"/>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8"/>
                <a:stretch>
                  <a:fillRect/>
                </a:stretch>
              </a:blipFill>
            </p:spPr>
            <p:txBody>
              <a:bodyPr/>
              <a:lstStyle/>
              <a:p>
                <a:r>
                  <a:rPr lang="zh-CN" altLang="en-US">
                    <a:noFill/>
                  </a:rPr>
                  <a:t> </a:t>
                </a:r>
              </a:p>
            </p:txBody>
          </p:sp>
        </mc:Fallback>
      </mc:AlternateContent>
      <p:grpSp>
        <p:nvGrpSpPr>
          <p:cNvPr id="13" name="组合 12">
            <a:extLst>
              <a:ext uri="{FF2B5EF4-FFF2-40B4-BE49-F238E27FC236}">
                <a16:creationId xmlns:a16="http://schemas.microsoft.com/office/drawing/2014/main" id="{7FFED082-50E3-4776-99D6-CAE19B9D9CFA}"/>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6946B762-8C56-6751-4FDB-6CA8D9E30FEB}"/>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B483ECDC-3F6E-6C9E-760F-D3DA79301753}"/>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17" name="直接箭头连接符 16">
            <a:extLst>
              <a:ext uri="{FF2B5EF4-FFF2-40B4-BE49-F238E27FC236}">
                <a16:creationId xmlns:a16="http://schemas.microsoft.com/office/drawing/2014/main" id="{05B9FA99-6A16-348E-3443-63CB292FDEDC}"/>
              </a:ext>
            </a:extLst>
          </p:cNvPr>
          <p:cNvCxnSpPr>
            <a:cxnSpLocks/>
            <a:stCxn id="15" idx="6"/>
            <a:endCxn id="3" idx="2"/>
          </p:cNvCxnSpPr>
          <p:nvPr/>
        </p:nvCxnSpPr>
        <p:spPr>
          <a:xfrm flipV="1">
            <a:off x="3234554" y="3348124"/>
            <a:ext cx="593332" cy="15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32CA6FC4-0BB8-5370-E318-1B569EE8DEE1}"/>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19" name="椭圆 18">
                  <a:extLst>
                    <a:ext uri="{FF2B5EF4-FFF2-40B4-BE49-F238E27FC236}">
                      <a16:creationId xmlns:a16="http://schemas.microsoft.com/office/drawing/2014/main" id="{76078710-6385-617A-2EFF-8B6631EF1F35}"/>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C2822A97-1EF4-14F2-13E1-1A1EB22DA3F0}"/>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22" name="直接箭头连接符 21">
            <a:extLst>
              <a:ext uri="{FF2B5EF4-FFF2-40B4-BE49-F238E27FC236}">
                <a16:creationId xmlns:a16="http://schemas.microsoft.com/office/drawing/2014/main" id="{7C389BCA-AA17-EFE4-65F5-DD1677C3AB55}"/>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5EECA41A-779A-C0F5-9B35-61F5A4B32C3D}"/>
                  </a:ext>
                </a:extLst>
              </p:cNvPr>
              <p:cNvSpPr txBox="1"/>
              <p:nvPr/>
            </p:nvSpPr>
            <p:spPr>
              <a:xfrm>
                <a:off x="2339327" y="2470728"/>
                <a:ext cx="610292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𝑢</m:t>
                    </m:r>
                  </m:oMath>
                </a14:m>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local domain indices (one instance per datum)</a:t>
                </a:r>
              </a:p>
            </p:txBody>
          </p:sp>
        </mc:Choice>
        <mc:Fallback>
          <p:sp>
            <p:nvSpPr>
              <p:cNvPr id="26" name="文本框 25">
                <a:extLst>
                  <a:ext uri="{FF2B5EF4-FFF2-40B4-BE49-F238E27FC236}">
                    <a16:creationId xmlns:a16="http://schemas.microsoft.com/office/drawing/2014/main" id="{5EECA41A-779A-C0F5-9B35-61F5A4B32C3D}"/>
                  </a:ext>
                </a:extLst>
              </p:cNvPr>
              <p:cNvSpPr txBox="1">
                <a:spLocks noRot="1" noChangeAspect="1" noMove="1" noResize="1" noEditPoints="1" noAdjustHandles="1" noChangeArrowheads="1" noChangeShapeType="1" noTextEdit="1"/>
              </p:cNvSpPr>
              <p:nvPr/>
            </p:nvSpPr>
            <p:spPr>
              <a:xfrm>
                <a:off x="2339327" y="2470728"/>
                <a:ext cx="6102926" cy="461665"/>
              </a:xfrm>
              <a:prstGeom prst="rect">
                <a:avLst/>
              </a:prstGeom>
              <a:blipFill>
                <a:blip r:embed="rId16"/>
                <a:stretch>
                  <a:fillRect t="-10526" r="-3297"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266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1200329"/>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the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a:p>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𝛽</m:t>
                        </m:r>
                      </m:e>
                      <m:sub>
                        <m:r>
                          <a:rPr lang="en-US" altLang="zh-CN" sz="2400" b="0" i="1" smtClean="0">
                            <a:solidFill>
                              <a:srgbClr val="184A7F"/>
                            </a:solidFill>
                            <a:latin typeface="Cambria Math" panose="02040503050406030204" pitchFamily="18" charset="0"/>
                            <a:cs typeface="Times New Roman" panose="02020603050405020304" pitchFamily="18" charset="0"/>
                          </a:rPr>
                          <m:t>𝑘</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global domain indices (one instance per domain), </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𝑢</m:t>
                    </m:r>
                  </m:oMath>
                </a14:m>
                <a:r>
                  <a:rPr lang="en-US" altLang="zh-CN" sz="2400" dirty="0">
                    <a:solidFill>
                      <a:srgbClr val="184A7F"/>
                    </a:solidFill>
                    <a:latin typeface="Times New Roman" panose="02020603050405020304" pitchFamily="18" charset="0"/>
                    <a:cs typeface="Times New Roman" panose="02020603050405020304" pitchFamily="18" charset="0"/>
                  </a:rPr>
                  <a:t>: local domain indices (one instance per datum)</a:t>
                </a: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1200329"/>
              </a:xfrm>
              <a:prstGeom prst="rect">
                <a:avLst/>
              </a:prstGeom>
              <a:blipFill>
                <a:blip r:embed="rId3"/>
                <a:stretch>
                  <a:fillRect l="-575" t="-4061" b="-10660"/>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15</a:t>
            </a:fld>
            <a:endParaRPr lang="zh-CN" altLang="en-US"/>
          </a:p>
        </p:txBody>
      </p:sp>
      <p:grpSp>
        <p:nvGrpSpPr>
          <p:cNvPr id="8" name="组合 7">
            <a:extLst>
              <a:ext uri="{FF2B5EF4-FFF2-40B4-BE49-F238E27FC236}">
                <a16:creationId xmlns:a16="http://schemas.microsoft.com/office/drawing/2014/main" id="{23A0DA1B-06AE-6466-E98A-27D5921CA268}"/>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00A8BF93-9CF6-836D-D8E0-666999AAE8F4}"/>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AC93A21-04F0-9D84-290A-6EB90979EFCD}"/>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90A8A42F-2C82-8281-19E1-62BC7D86D596}"/>
              </a:ext>
            </a:extLst>
          </p:cNvPr>
          <p:cNvGrpSpPr/>
          <p:nvPr/>
        </p:nvGrpSpPr>
        <p:grpSpPr>
          <a:xfrm>
            <a:off x="5064855" y="3078613"/>
            <a:ext cx="536895" cy="536895"/>
            <a:chOff x="3355597" y="1329656"/>
            <a:chExt cx="536895" cy="536895"/>
          </a:xfrm>
          <a:solidFill>
            <a:schemeClr val="bg1">
              <a:lumMod val="50000"/>
            </a:schemeClr>
          </a:solidFill>
        </p:grpSpPr>
        <p:sp>
          <p:nvSpPr>
            <p:cNvPr id="16" name="椭圆 15">
              <a:extLst>
                <a:ext uri="{FF2B5EF4-FFF2-40B4-BE49-F238E27FC236}">
                  <a16:creationId xmlns:a16="http://schemas.microsoft.com/office/drawing/2014/main" id="{D097A1FC-0CE2-A276-D84D-DB10AE9BB93A}"/>
                </a:ext>
              </a:extLst>
            </p:cNvPr>
            <p:cNvSpPr/>
            <p:nvPr/>
          </p:nvSpPr>
          <p:spPr>
            <a:xfrm>
              <a:off x="3355597" y="1329656"/>
              <a:ext cx="536895" cy="536895"/>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3EBEFF8-98E2-2721-F826-0B40FBC10089}"/>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solidFill>
                              <a:srgbClr val="FF0000"/>
                            </a:solidFill>
                            <a:latin typeface="Cambria Math" panose="02040503050406030204" pitchFamily="18" charset="0"/>
                          </a:rPr>
                          <m:t>𝐱</m:t>
                        </m:r>
                      </m:oMath>
                    </m:oMathPara>
                  </a14:m>
                  <a:endParaRPr lang="zh-CN" altLang="en-US" sz="2800" b="1" dirty="0">
                    <a:solidFill>
                      <a:srgbClr val="FF0000"/>
                    </a:solidFill>
                  </a:endParaRPr>
                </a:p>
              </p:txBody>
            </p:sp>
          </mc:Choice>
          <mc:Fallback xmlns="">
            <p:sp>
              <p:nvSpPr>
                <p:cNvPr id="17" name="文本框 16">
                  <a:extLst>
                    <a:ext uri="{FF2B5EF4-FFF2-40B4-BE49-F238E27FC236}">
                      <a16:creationId xmlns:a16="http://schemas.microsoft.com/office/drawing/2014/main" id="{03EBEFF8-98E2-2721-F826-0B40FBC10089}"/>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6"/>
                  <a:stretch>
                    <a:fillRect/>
                  </a:stretch>
                </a:blipFill>
              </p:spPr>
              <p:txBody>
                <a:bodyPr/>
                <a:lstStyle/>
                <a:p>
                  <a:r>
                    <a:rPr lang="zh-CN" altLang="en-US">
                      <a:noFill/>
                    </a:rPr>
                    <a:t> </a:t>
                  </a:r>
                </a:p>
              </p:txBody>
            </p:sp>
          </mc:Fallback>
        </mc:AlternateContent>
      </p:grpSp>
      <p:cxnSp>
        <p:nvCxnSpPr>
          <p:cNvPr id="25" name="直接箭头连接符 24">
            <a:extLst>
              <a:ext uri="{FF2B5EF4-FFF2-40B4-BE49-F238E27FC236}">
                <a16:creationId xmlns:a16="http://schemas.microsoft.com/office/drawing/2014/main" id="{5221000D-01DC-3DC4-7A41-D9A9E31D42B0}"/>
              </a:ext>
            </a:extLst>
          </p:cNvPr>
          <p:cNvCxnSpPr>
            <a:cxnSpLocks/>
            <a:stCxn id="10" idx="6"/>
            <a:endCxn id="16" idx="2"/>
          </p:cNvCxnSpPr>
          <p:nvPr/>
        </p:nvCxnSpPr>
        <p:spPr>
          <a:xfrm flipV="1">
            <a:off x="4364781" y="3347061"/>
            <a:ext cx="700074" cy="10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圆角 28">
            <a:extLst>
              <a:ext uri="{FF2B5EF4-FFF2-40B4-BE49-F238E27FC236}">
                <a16:creationId xmlns:a16="http://schemas.microsoft.com/office/drawing/2014/main" id="{342BB0DC-6741-D4EA-D77A-4906E948A8A9}"/>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7"/>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7DF63A4-D96D-9775-1D4A-A055D9897291}"/>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32" name="文本框 31">
                <a:extLst>
                  <a:ext uri="{FF2B5EF4-FFF2-40B4-BE49-F238E27FC236}">
                    <a16:creationId xmlns:a16="http://schemas.microsoft.com/office/drawing/2014/main" id="{27DF63A4-D96D-9775-1D4A-A055D9897291}"/>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8"/>
                <a:stretch>
                  <a:fillRect/>
                </a:stretch>
              </a:blipFill>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8A42BF0E-DBE7-F8AD-306F-A90BA693BDAC}"/>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F6170F8-AF26-E8DA-5F48-BFC0AACBE8E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0C835E5-6B41-3626-7B72-D7CBD17315AD}"/>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4B3C62BE-B88B-B739-DBA6-C07A3762FD4C}"/>
              </a:ext>
            </a:extLst>
          </p:cNvPr>
          <p:cNvCxnSpPr>
            <a:cxnSpLocks/>
            <a:stCxn id="34" idx="6"/>
            <a:endCxn id="10"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40" name="直接箭头连接符 39">
            <a:extLst>
              <a:ext uri="{FF2B5EF4-FFF2-40B4-BE49-F238E27FC236}">
                <a16:creationId xmlns:a16="http://schemas.microsoft.com/office/drawing/2014/main" id="{9B08DDF2-74C6-8E52-40CA-8380174459F8}"/>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11A3E280-0076-18B3-B9AE-FA598FD119F8}"/>
                  </a:ext>
                </a:extLst>
              </p:cNvPr>
              <p:cNvSpPr txBox="1"/>
              <p:nvPr/>
            </p:nvSpPr>
            <p:spPr>
              <a:xfrm>
                <a:off x="3637722" y="4017715"/>
                <a:ext cx="61038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𝑥</m:t>
                    </m:r>
                  </m:oMath>
                </a14:m>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observed data (e.g., an image)</a:t>
                </a:r>
              </a:p>
            </p:txBody>
          </p:sp>
        </mc:Choice>
        <mc:Fallback>
          <p:sp>
            <p:nvSpPr>
              <p:cNvPr id="9" name="文本框 8">
                <a:extLst>
                  <a:ext uri="{FF2B5EF4-FFF2-40B4-BE49-F238E27FC236}">
                    <a16:creationId xmlns:a16="http://schemas.microsoft.com/office/drawing/2014/main" id="{11A3E280-0076-18B3-B9AE-FA598FD119F8}"/>
                  </a:ext>
                </a:extLst>
              </p:cNvPr>
              <p:cNvSpPr txBox="1">
                <a:spLocks noRot="1" noChangeAspect="1" noMove="1" noResize="1" noEditPoints="1" noAdjustHandles="1" noChangeArrowheads="1" noChangeShapeType="1" noTextEdit="1"/>
              </p:cNvSpPr>
              <p:nvPr/>
            </p:nvSpPr>
            <p:spPr>
              <a:xfrm>
                <a:off x="3637722" y="4017715"/>
                <a:ext cx="6103854" cy="461665"/>
              </a:xfrm>
              <a:prstGeom prst="rect">
                <a:avLst/>
              </a:prstGeom>
              <a:blipFill>
                <a:blip r:embed="rId16"/>
                <a:stretch>
                  <a:fillRect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129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Intuition behind global/local domain indices</a:t>
            </a:r>
          </a:p>
        </p:txBody>
      </p:sp>
      <p:sp>
        <p:nvSpPr>
          <p:cNvPr id="9" name="文本框 8">
            <a:extLst>
              <a:ext uri="{FF2B5EF4-FFF2-40B4-BE49-F238E27FC236}">
                <a16:creationId xmlns:a16="http://schemas.microsoft.com/office/drawing/2014/main" id="{A0C946A7-7AB3-9CEB-D6E2-182CBDE6BA9B}"/>
              </a:ext>
            </a:extLst>
          </p:cNvPr>
          <p:cNvSpPr txBox="1"/>
          <p:nvPr/>
        </p:nvSpPr>
        <p:spPr>
          <a:xfrm>
            <a:off x="4535055" y="5101976"/>
            <a:ext cx="2913391" cy="830997"/>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Local Domain Indices (One per datum)</a:t>
            </a:r>
          </a:p>
        </p:txBody>
      </p:sp>
      <p:sp>
        <p:nvSpPr>
          <p:cNvPr id="12" name="文本框 11">
            <a:extLst>
              <a:ext uri="{FF2B5EF4-FFF2-40B4-BE49-F238E27FC236}">
                <a16:creationId xmlns:a16="http://schemas.microsoft.com/office/drawing/2014/main" id="{B6166B92-BF68-FB05-32EF-5117BD2624DB}"/>
              </a:ext>
            </a:extLst>
          </p:cNvPr>
          <p:cNvSpPr txBox="1"/>
          <p:nvPr/>
        </p:nvSpPr>
        <p:spPr>
          <a:xfrm>
            <a:off x="415636" y="5060130"/>
            <a:ext cx="3118209" cy="830997"/>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Global Domain Indices (One per domain)</a:t>
            </a:r>
          </a:p>
        </p:txBody>
      </p:sp>
      <p:cxnSp>
        <p:nvCxnSpPr>
          <p:cNvPr id="21" name="直接箭头连接符 20">
            <a:extLst>
              <a:ext uri="{FF2B5EF4-FFF2-40B4-BE49-F238E27FC236}">
                <a16:creationId xmlns:a16="http://schemas.microsoft.com/office/drawing/2014/main" id="{52F9DE06-9CE9-2EF1-9050-2F5E7C42A382}"/>
              </a:ext>
            </a:extLst>
          </p:cNvPr>
          <p:cNvCxnSpPr>
            <a:cxnSpLocks/>
          </p:cNvCxnSpPr>
          <p:nvPr/>
        </p:nvCxnSpPr>
        <p:spPr>
          <a:xfrm>
            <a:off x="7448446" y="2289440"/>
            <a:ext cx="158791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CF67AF40-1996-D87C-99CC-25EB50382293}"/>
              </a:ext>
            </a:extLst>
          </p:cNvPr>
          <p:cNvSpPr txBox="1"/>
          <p:nvPr/>
        </p:nvSpPr>
        <p:spPr>
          <a:xfrm>
            <a:off x="4956614" y="1980289"/>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24.7</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1A795691-DD8F-A48B-CCE2-71DB99B40CB6}"/>
              </a:ext>
            </a:extLst>
          </p:cNvPr>
          <p:cNvSpPr txBox="1"/>
          <p:nvPr/>
        </p:nvSpPr>
        <p:spPr>
          <a:xfrm>
            <a:off x="4956614" y="2834500"/>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25.4</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id="{AB20E1E5-6E3D-2982-E6F0-ECD2533CFE5D}"/>
              </a:ext>
            </a:extLst>
          </p:cNvPr>
          <p:cNvCxnSpPr>
            <a:cxnSpLocks/>
          </p:cNvCxnSpPr>
          <p:nvPr/>
        </p:nvCxnSpPr>
        <p:spPr>
          <a:xfrm>
            <a:off x="7448446" y="3085853"/>
            <a:ext cx="15879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65FD1AEA-E180-3A42-5F8E-4E6996D8F684}"/>
              </a:ext>
            </a:extLst>
          </p:cNvPr>
          <p:cNvSpPr txBox="1"/>
          <p:nvPr/>
        </p:nvSpPr>
        <p:spPr>
          <a:xfrm>
            <a:off x="4956614" y="3580851"/>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25.1</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cxnSp>
        <p:nvCxnSpPr>
          <p:cNvPr id="32" name="直接箭头连接符 31">
            <a:extLst>
              <a:ext uri="{FF2B5EF4-FFF2-40B4-BE49-F238E27FC236}">
                <a16:creationId xmlns:a16="http://schemas.microsoft.com/office/drawing/2014/main" id="{0E12AD06-0016-32E8-8FAB-84EB513C9831}"/>
              </a:ext>
            </a:extLst>
          </p:cNvPr>
          <p:cNvCxnSpPr>
            <a:cxnSpLocks/>
          </p:cNvCxnSpPr>
          <p:nvPr/>
        </p:nvCxnSpPr>
        <p:spPr>
          <a:xfrm>
            <a:off x="7448446" y="3832204"/>
            <a:ext cx="15879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8E2DB901-22CF-0206-C10D-0A33EA7F22CD}"/>
              </a:ext>
            </a:extLst>
          </p:cNvPr>
          <p:cNvSpPr txBox="1"/>
          <p:nvPr/>
        </p:nvSpPr>
        <p:spPr>
          <a:xfrm>
            <a:off x="4956614" y="4373248"/>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24.8</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cxnSp>
        <p:nvCxnSpPr>
          <p:cNvPr id="34" name="直接箭头连接符 33">
            <a:extLst>
              <a:ext uri="{FF2B5EF4-FFF2-40B4-BE49-F238E27FC236}">
                <a16:creationId xmlns:a16="http://schemas.microsoft.com/office/drawing/2014/main" id="{A5F9FE38-671F-FE7F-C932-2355DF795971}"/>
              </a:ext>
            </a:extLst>
          </p:cNvPr>
          <p:cNvCxnSpPr>
            <a:cxnSpLocks/>
          </p:cNvCxnSpPr>
          <p:nvPr/>
        </p:nvCxnSpPr>
        <p:spPr>
          <a:xfrm>
            <a:off x="7448446" y="4624601"/>
            <a:ext cx="15592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8D90255C-603F-140C-B0D6-DDAEB5539C24}"/>
              </a:ext>
            </a:extLst>
          </p:cNvPr>
          <p:cNvCxnSpPr>
            <a:cxnSpLocks/>
          </p:cNvCxnSpPr>
          <p:nvPr/>
        </p:nvCxnSpPr>
        <p:spPr>
          <a:xfrm>
            <a:off x="3637722" y="3791084"/>
            <a:ext cx="1549522" cy="8846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679483A9-0745-1438-9CD8-0BD50488EE72}"/>
              </a:ext>
            </a:extLst>
          </p:cNvPr>
          <p:cNvCxnSpPr>
            <a:cxnSpLocks/>
          </p:cNvCxnSpPr>
          <p:nvPr/>
        </p:nvCxnSpPr>
        <p:spPr>
          <a:xfrm>
            <a:off x="3637722" y="3702457"/>
            <a:ext cx="1549522" cy="1782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DADED24-F236-C6CD-CA86-4D7A17A43009}"/>
              </a:ext>
            </a:extLst>
          </p:cNvPr>
          <p:cNvCxnSpPr>
            <a:cxnSpLocks/>
          </p:cNvCxnSpPr>
          <p:nvPr/>
        </p:nvCxnSpPr>
        <p:spPr>
          <a:xfrm flipV="1">
            <a:off x="3637722" y="3154573"/>
            <a:ext cx="1504367" cy="402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56682BD-7530-34B7-E5A1-5073D2B44FEA}"/>
              </a:ext>
            </a:extLst>
          </p:cNvPr>
          <p:cNvCxnSpPr>
            <a:cxnSpLocks/>
          </p:cNvCxnSpPr>
          <p:nvPr/>
        </p:nvCxnSpPr>
        <p:spPr>
          <a:xfrm flipV="1">
            <a:off x="3637722" y="2283375"/>
            <a:ext cx="1504367" cy="1139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FACEED18-51C0-BDAF-0CA6-C339DF6DBE8F}"/>
              </a:ext>
            </a:extLst>
          </p:cNvPr>
          <p:cNvSpPr txBox="1"/>
          <p:nvPr/>
        </p:nvSpPr>
        <p:spPr>
          <a:xfrm>
            <a:off x="486684" y="3302457"/>
            <a:ext cx="3151038"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Average Age: 25.0</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67" name="灯片编号占位符 66">
            <a:extLst>
              <a:ext uri="{FF2B5EF4-FFF2-40B4-BE49-F238E27FC236}">
                <a16:creationId xmlns:a16="http://schemas.microsoft.com/office/drawing/2014/main" id="{8386BC58-0F0F-4549-258C-AD9BE1D2386E}"/>
              </a:ext>
            </a:extLst>
          </p:cNvPr>
          <p:cNvSpPr>
            <a:spLocks noGrp="1"/>
          </p:cNvSpPr>
          <p:nvPr>
            <p:ph type="sldNum" sz="quarter" idx="12"/>
          </p:nvPr>
        </p:nvSpPr>
        <p:spPr/>
        <p:txBody>
          <a:bodyPr/>
          <a:lstStyle/>
          <a:p>
            <a:fld id="{EADB07B0-9172-4DB0-AB84-456747B063D5}" type="slidenum">
              <a:rPr lang="zh-CN" altLang="en-US" smtClean="0"/>
              <a:t>16</a:t>
            </a:fld>
            <a:endParaRPr lang="zh-CN" altLang="en-US"/>
          </a:p>
        </p:txBody>
      </p:sp>
      <p:pic>
        <p:nvPicPr>
          <p:cNvPr id="2" name="图片 1">
            <a:extLst>
              <a:ext uri="{FF2B5EF4-FFF2-40B4-BE49-F238E27FC236}">
                <a16:creationId xmlns:a16="http://schemas.microsoft.com/office/drawing/2014/main" id="{36C389B3-E85F-0CBD-70CA-058CDCAF3C8D}"/>
              </a:ext>
            </a:extLst>
          </p:cNvPr>
          <p:cNvPicPr>
            <a:picLocks noChangeAspect="1"/>
          </p:cNvPicPr>
          <p:nvPr/>
        </p:nvPicPr>
        <p:blipFill rotWithShape="1">
          <a:blip r:embed="rId3">
            <a:extLst>
              <a:ext uri="{28A0092B-C50C-407E-A947-70E740481C1C}">
                <a14:useLocalDpi xmlns:a14="http://schemas.microsoft.com/office/drawing/2010/main" val="0"/>
              </a:ext>
            </a:extLst>
          </a:blip>
          <a:srcRect r="4372" b="12015"/>
          <a:stretch/>
        </p:blipFill>
        <p:spPr>
          <a:xfrm>
            <a:off x="9742354" y="1963554"/>
            <a:ext cx="596467" cy="619835"/>
          </a:xfrm>
          <a:prstGeom prst="rect">
            <a:avLst/>
          </a:prstGeom>
        </p:spPr>
      </p:pic>
      <p:pic>
        <p:nvPicPr>
          <p:cNvPr id="3" name="图片 2">
            <a:extLst>
              <a:ext uri="{FF2B5EF4-FFF2-40B4-BE49-F238E27FC236}">
                <a16:creationId xmlns:a16="http://schemas.microsoft.com/office/drawing/2014/main" id="{95D940D6-3CF9-B89F-198D-49C6E868164C}"/>
              </a:ext>
            </a:extLst>
          </p:cNvPr>
          <p:cNvPicPr>
            <a:picLocks noChangeAspect="1"/>
          </p:cNvPicPr>
          <p:nvPr/>
        </p:nvPicPr>
        <p:blipFill rotWithShape="1">
          <a:blip r:embed="rId4">
            <a:extLst>
              <a:ext uri="{28A0092B-C50C-407E-A947-70E740481C1C}">
                <a14:useLocalDpi xmlns:a14="http://schemas.microsoft.com/office/drawing/2010/main" val="0"/>
              </a:ext>
            </a:extLst>
          </a:blip>
          <a:srcRect t="5724" b="3965"/>
          <a:stretch/>
        </p:blipFill>
        <p:spPr>
          <a:xfrm>
            <a:off x="9722122" y="2750714"/>
            <a:ext cx="609861" cy="619834"/>
          </a:xfrm>
          <a:prstGeom prst="rect">
            <a:avLst/>
          </a:prstGeom>
        </p:spPr>
      </p:pic>
      <p:pic>
        <p:nvPicPr>
          <p:cNvPr id="10" name="图片 9">
            <a:extLst>
              <a:ext uri="{FF2B5EF4-FFF2-40B4-BE49-F238E27FC236}">
                <a16:creationId xmlns:a16="http://schemas.microsoft.com/office/drawing/2014/main" id="{579AEAAA-C944-400F-FCF6-BD22D472D9A3}"/>
              </a:ext>
            </a:extLst>
          </p:cNvPr>
          <p:cNvPicPr>
            <a:picLocks noChangeAspect="1"/>
          </p:cNvPicPr>
          <p:nvPr/>
        </p:nvPicPr>
        <p:blipFill rotWithShape="1">
          <a:blip r:embed="rId5">
            <a:extLst>
              <a:ext uri="{28A0092B-C50C-407E-A947-70E740481C1C}">
                <a14:useLocalDpi xmlns:a14="http://schemas.microsoft.com/office/drawing/2010/main" val="0"/>
              </a:ext>
            </a:extLst>
          </a:blip>
          <a:srcRect t="5751"/>
          <a:stretch/>
        </p:blipFill>
        <p:spPr>
          <a:xfrm>
            <a:off x="9711496" y="3532582"/>
            <a:ext cx="610078" cy="646871"/>
          </a:xfrm>
          <a:prstGeom prst="rect">
            <a:avLst/>
          </a:prstGeom>
        </p:spPr>
      </p:pic>
      <p:pic>
        <p:nvPicPr>
          <p:cNvPr id="13" name="图片 12">
            <a:extLst>
              <a:ext uri="{FF2B5EF4-FFF2-40B4-BE49-F238E27FC236}">
                <a16:creationId xmlns:a16="http://schemas.microsoft.com/office/drawing/2014/main" id="{8FEA567C-E34C-D09D-3343-EE934560C4F7}"/>
              </a:ext>
            </a:extLst>
          </p:cNvPr>
          <p:cNvPicPr>
            <a:picLocks noChangeAspect="1"/>
          </p:cNvPicPr>
          <p:nvPr/>
        </p:nvPicPr>
        <p:blipFill rotWithShape="1">
          <a:blip r:embed="rId6">
            <a:extLst>
              <a:ext uri="{28A0092B-C50C-407E-A947-70E740481C1C}">
                <a14:useLocalDpi xmlns:a14="http://schemas.microsoft.com/office/drawing/2010/main" val="0"/>
              </a:ext>
            </a:extLst>
          </a:blip>
          <a:srcRect l="-1" t="-1" r="8642" b="6561"/>
          <a:stretch/>
        </p:blipFill>
        <p:spPr>
          <a:xfrm>
            <a:off x="9711497" y="4329000"/>
            <a:ext cx="610078" cy="702493"/>
          </a:xfrm>
          <a:prstGeom prst="rect">
            <a:avLst/>
          </a:prstGeom>
        </p:spPr>
      </p:pic>
      <p:sp>
        <p:nvSpPr>
          <p:cNvPr id="20" name="文本框 19">
            <a:extLst>
              <a:ext uri="{FF2B5EF4-FFF2-40B4-BE49-F238E27FC236}">
                <a16:creationId xmlns:a16="http://schemas.microsoft.com/office/drawing/2014/main" id="{BFC2F1E9-1EAE-C313-FBD1-9C086ACA4528}"/>
              </a:ext>
            </a:extLst>
          </p:cNvPr>
          <p:cNvSpPr txBox="1"/>
          <p:nvPr/>
        </p:nvSpPr>
        <p:spPr>
          <a:xfrm>
            <a:off x="8658155" y="5101976"/>
            <a:ext cx="2764864"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Observed data</a:t>
            </a:r>
          </a:p>
        </p:txBody>
      </p:sp>
      <p:grpSp>
        <p:nvGrpSpPr>
          <p:cNvPr id="22" name="组合 21">
            <a:extLst>
              <a:ext uri="{FF2B5EF4-FFF2-40B4-BE49-F238E27FC236}">
                <a16:creationId xmlns:a16="http://schemas.microsoft.com/office/drawing/2014/main" id="{4BB7BCA9-029A-C0A3-9682-CEC0613886F6}"/>
              </a:ext>
            </a:extLst>
          </p:cNvPr>
          <p:cNvGrpSpPr/>
          <p:nvPr/>
        </p:nvGrpSpPr>
        <p:grpSpPr>
          <a:xfrm>
            <a:off x="1920065" y="1364185"/>
            <a:ext cx="536895" cy="594277"/>
            <a:chOff x="3355597" y="1272274"/>
            <a:chExt cx="536895" cy="594277"/>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91E22F6D-2D24-32E8-FA36-F3B594F8EAEF}"/>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7"/>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FF89849-2B32-CE99-37DA-4E20D27DD63E}"/>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8"/>
                  <a:stretch>
                    <a:fillRect/>
                  </a:stretch>
                </a:blipFill>
              </p:spPr>
              <p:txBody>
                <a:bodyPr/>
                <a:lstStyle/>
                <a:p>
                  <a:r>
                    <a:rPr lang="zh-CN" altLang="en-US">
                      <a:noFill/>
                    </a:rPr>
                    <a:t> </a:t>
                  </a:r>
                </a:p>
              </p:txBody>
            </p:sp>
          </mc:Fallback>
        </mc:AlternateContent>
      </p:grpSp>
      <p:grpSp>
        <p:nvGrpSpPr>
          <p:cNvPr id="27" name="组合 26">
            <a:extLst>
              <a:ext uri="{FF2B5EF4-FFF2-40B4-BE49-F238E27FC236}">
                <a16:creationId xmlns:a16="http://schemas.microsoft.com/office/drawing/2014/main" id="{F6992685-1069-9734-4A3C-7751E4B50505}"/>
              </a:ext>
            </a:extLst>
          </p:cNvPr>
          <p:cNvGrpSpPr/>
          <p:nvPr/>
        </p:nvGrpSpPr>
        <p:grpSpPr>
          <a:xfrm>
            <a:off x="3094950" y="1420504"/>
            <a:ext cx="536895" cy="536895"/>
            <a:chOff x="3355597" y="1329656"/>
            <a:chExt cx="536895" cy="536895"/>
          </a:xfrm>
          <a:solidFill>
            <a:schemeClr val="bg1">
              <a:lumMod val="50000"/>
            </a:schemeClr>
          </a:solidFill>
        </p:grpSpPr>
        <p:sp>
          <p:nvSpPr>
            <p:cNvPr id="29" name="椭圆 28">
              <a:extLst>
                <a:ext uri="{FF2B5EF4-FFF2-40B4-BE49-F238E27FC236}">
                  <a16:creationId xmlns:a16="http://schemas.microsoft.com/office/drawing/2014/main" id="{3680225B-BF9A-325C-B3CC-A9E5A5C94DAC}"/>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40B5943-2897-8146-8189-A342B16FAFF8}"/>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17" name="文本框 16">
                  <a:extLst>
                    <a:ext uri="{FF2B5EF4-FFF2-40B4-BE49-F238E27FC236}">
                      <a16:creationId xmlns:a16="http://schemas.microsoft.com/office/drawing/2014/main" id="{03EBEFF8-98E2-2721-F826-0B40FBC10089}"/>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9"/>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F228B2D1-0C65-3B41-2C48-94838D6671A9}"/>
              </a:ext>
            </a:extLst>
          </p:cNvPr>
          <p:cNvCxnSpPr>
            <a:cxnSpLocks/>
            <a:stCxn id="23" idx="6"/>
          </p:cNvCxnSpPr>
          <p:nvPr/>
        </p:nvCxnSpPr>
        <p:spPr>
          <a:xfrm>
            <a:off x="2456960" y="1690015"/>
            <a:ext cx="6361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14651C03-A929-823A-4228-289ADC1D08EF}"/>
              </a:ext>
            </a:extLst>
          </p:cNvPr>
          <p:cNvGrpSpPr/>
          <p:nvPr/>
        </p:nvGrpSpPr>
        <p:grpSpPr>
          <a:xfrm>
            <a:off x="747354" y="1413158"/>
            <a:ext cx="707373" cy="546865"/>
            <a:chOff x="3313113" y="1319686"/>
            <a:chExt cx="707373" cy="546865"/>
          </a:xfrm>
        </p:grpSpPr>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E119A2E-C84E-6B1B-408D-A7DA4E2B39DD}"/>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2F95DFE-46DE-D7E1-3548-AABFCC7F1413}"/>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43" name="直接箭头连接符 42">
            <a:extLst>
              <a:ext uri="{FF2B5EF4-FFF2-40B4-BE49-F238E27FC236}">
                <a16:creationId xmlns:a16="http://schemas.microsoft.com/office/drawing/2014/main" id="{38ACB07A-FE70-B9A4-0A44-4E826FA5A03B}"/>
              </a:ext>
            </a:extLst>
          </p:cNvPr>
          <p:cNvCxnSpPr>
            <a:cxnSpLocks/>
            <a:stCxn id="40" idx="6"/>
            <a:endCxn id="23" idx="2"/>
          </p:cNvCxnSpPr>
          <p:nvPr/>
        </p:nvCxnSpPr>
        <p:spPr>
          <a:xfrm flipV="1">
            <a:off x="1326733" y="1690015"/>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2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4" grpId="0"/>
      <p:bldP spid="25" grpId="0"/>
      <p:bldP spid="31" grpId="0"/>
      <p:bldP spid="33" grpId="0"/>
      <p:bldP spid="4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1938992"/>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the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a:p>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𝛽</m:t>
                        </m:r>
                      </m:e>
                      <m:sub>
                        <m:r>
                          <a:rPr lang="en-US" altLang="zh-CN" sz="2400" b="0" i="1" smtClean="0">
                            <a:solidFill>
                              <a:srgbClr val="184A7F"/>
                            </a:solidFill>
                            <a:latin typeface="Cambria Math" panose="02040503050406030204" pitchFamily="18" charset="0"/>
                            <a:cs typeface="Times New Roman" panose="02020603050405020304" pitchFamily="18" charset="0"/>
                          </a:rPr>
                          <m:t>𝑘</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global domain indices (one instance per domain), </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𝑢</m:t>
                    </m:r>
                  </m:oMath>
                </a14:m>
                <a:r>
                  <a:rPr lang="en-US" altLang="zh-CN" sz="2400" dirty="0">
                    <a:solidFill>
                      <a:srgbClr val="184A7F"/>
                    </a:solidFill>
                    <a:latin typeface="Times New Roman" panose="02020603050405020304" pitchFamily="18" charset="0"/>
                    <a:cs typeface="Times New Roman" panose="02020603050405020304" pitchFamily="18" charset="0"/>
                  </a:rPr>
                  <a:t>: local domain indices (one instance per datum),</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𝑥</m:t>
                    </m:r>
                  </m:oMath>
                </a14:m>
                <a:r>
                  <a:rPr lang="en-US" altLang="zh-CN" sz="2400" dirty="0">
                    <a:solidFill>
                      <a:srgbClr val="184A7F"/>
                    </a:solidFill>
                    <a:latin typeface="Times New Roman" panose="02020603050405020304" pitchFamily="18" charset="0"/>
                    <a:cs typeface="Times New Roman" panose="02020603050405020304" pitchFamily="18" charset="0"/>
                  </a:rPr>
                  <a:t>: observed data</a:t>
                </a:r>
              </a:p>
              <a:p>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1938992"/>
              </a:xfrm>
              <a:prstGeom prst="rect">
                <a:avLst/>
              </a:prstGeom>
              <a:blipFill>
                <a:blip r:embed="rId3"/>
                <a:stretch>
                  <a:fillRect l="-575" t="-2516"/>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17</a:t>
            </a:fld>
            <a:endParaRPr lang="zh-CN" altLang="en-US"/>
          </a:p>
        </p:txBody>
      </p:sp>
      <p:grpSp>
        <p:nvGrpSpPr>
          <p:cNvPr id="8" name="组合 7">
            <a:extLst>
              <a:ext uri="{FF2B5EF4-FFF2-40B4-BE49-F238E27FC236}">
                <a16:creationId xmlns:a16="http://schemas.microsoft.com/office/drawing/2014/main" id="{23A0DA1B-06AE-6466-E98A-27D5921CA268}"/>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00A8BF93-9CF6-836D-D8E0-666999AAE8F4}"/>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AC93A21-04F0-9D84-290A-6EB90979EFCD}"/>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90A8A42F-2C82-8281-19E1-62BC7D86D596}"/>
              </a:ext>
            </a:extLst>
          </p:cNvPr>
          <p:cNvGrpSpPr/>
          <p:nvPr/>
        </p:nvGrpSpPr>
        <p:grpSpPr>
          <a:xfrm>
            <a:off x="5064855" y="3078613"/>
            <a:ext cx="536895" cy="536895"/>
            <a:chOff x="3355597" y="1329656"/>
            <a:chExt cx="536895" cy="536895"/>
          </a:xfrm>
          <a:solidFill>
            <a:schemeClr val="bg1">
              <a:lumMod val="50000"/>
            </a:schemeClr>
          </a:solidFill>
        </p:grpSpPr>
        <p:sp>
          <p:nvSpPr>
            <p:cNvPr id="16" name="椭圆 15">
              <a:extLst>
                <a:ext uri="{FF2B5EF4-FFF2-40B4-BE49-F238E27FC236}">
                  <a16:creationId xmlns:a16="http://schemas.microsoft.com/office/drawing/2014/main" id="{D097A1FC-0CE2-A276-D84D-DB10AE9BB93A}"/>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3EBEFF8-98E2-2721-F826-0B40FBC10089}"/>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17" name="文本框 16">
                  <a:extLst>
                    <a:ext uri="{FF2B5EF4-FFF2-40B4-BE49-F238E27FC236}">
                      <a16:creationId xmlns:a16="http://schemas.microsoft.com/office/drawing/2014/main" id="{03EBEFF8-98E2-2721-F826-0B40FBC10089}"/>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6"/>
                  <a:stretch>
                    <a:fillRect/>
                  </a:stretch>
                </a:blipFill>
              </p:spPr>
              <p:txBody>
                <a:bodyPr/>
                <a:lstStyle/>
                <a:p>
                  <a:r>
                    <a:rPr lang="zh-CN" altLang="en-US">
                      <a:noFill/>
                    </a:rPr>
                    <a:t> </a:t>
                  </a:r>
                </a:p>
              </p:txBody>
            </p:sp>
          </mc:Fallback>
        </mc:AlternateContent>
      </p:grpSp>
      <p:grpSp>
        <p:nvGrpSpPr>
          <p:cNvPr id="22" name="组合 21">
            <a:extLst>
              <a:ext uri="{FF2B5EF4-FFF2-40B4-BE49-F238E27FC236}">
                <a16:creationId xmlns:a16="http://schemas.microsoft.com/office/drawing/2014/main" id="{412FE655-E95F-9BE6-03A0-BB2F6EEB8110}"/>
              </a:ext>
            </a:extLst>
          </p:cNvPr>
          <p:cNvGrpSpPr/>
          <p:nvPr/>
        </p:nvGrpSpPr>
        <p:grpSpPr>
          <a:xfrm>
            <a:off x="3827149" y="1953806"/>
            <a:ext cx="536895" cy="588975"/>
            <a:chOff x="3355597" y="1277576"/>
            <a:chExt cx="536895" cy="588975"/>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5660C62B-CE8F-9191-15EC-FF0878E0276C}"/>
                    </a:ext>
                  </a:extLst>
                </p:cNvPr>
                <p:cNvSpPr/>
                <p:nvPr/>
              </p:nvSpPr>
              <p:spPr>
                <a:xfrm>
                  <a:off x="3355597" y="1329656"/>
                  <a:ext cx="536895" cy="536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3" name="椭圆 22">
                  <a:extLst>
                    <a:ext uri="{FF2B5EF4-FFF2-40B4-BE49-F238E27FC236}">
                      <a16:creationId xmlns:a16="http://schemas.microsoft.com/office/drawing/2014/main" id="{5660C62B-CE8F-9191-15EC-FF0878E0276C}"/>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7"/>
                  <a:stretch>
                    <a:fillRect t="-14444"/>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28DF41C-0E1C-741C-CE87-DEFCE00CF191}"/>
                    </a:ext>
                  </a:extLst>
                </p:cNvPr>
                <p:cNvSpPr txBox="1"/>
                <p:nvPr/>
              </p:nvSpPr>
              <p:spPr>
                <a:xfrm>
                  <a:off x="3393854" y="1277576"/>
                  <a:ext cx="474810" cy="584775"/>
                </a:xfrm>
                <a:prstGeom prst="rect">
                  <a:avLst/>
                </a:prstGeom>
                <a:noFill/>
                <a:ln>
                  <a:noFill/>
                </a:ln>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solidFill>
                              <a:srgbClr val="FF0000"/>
                            </a:solidFill>
                            <a:latin typeface="Cambria Math" panose="02040503050406030204" pitchFamily="18" charset="0"/>
                          </a:rPr>
                          <m:t>𝐳</m:t>
                        </m:r>
                      </m:oMath>
                    </m:oMathPara>
                  </a14:m>
                  <a:endParaRPr lang="zh-CN" altLang="en-US" sz="3200" b="1" dirty="0">
                    <a:solidFill>
                      <a:srgbClr val="FF0000"/>
                    </a:solidFill>
                    <a:latin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528DF41C-0E1C-741C-CE87-DEFCE00CF191}"/>
                    </a:ext>
                  </a:extLst>
                </p:cNvPr>
                <p:cNvSpPr txBox="1">
                  <a:spLocks noRot="1" noChangeAspect="1" noMove="1" noResize="1" noEditPoints="1" noAdjustHandles="1" noChangeArrowheads="1" noChangeShapeType="1" noTextEdit="1"/>
                </p:cNvSpPr>
                <p:nvPr/>
              </p:nvSpPr>
              <p:spPr>
                <a:xfrm>
                  <a:off x="3393854" y="1277576"/>
                  <a:ext cx="474810" cy="584775"/>
                </a:xfrm>
                <a:prstGeom prst="rect">
                  <a:avLst/>
                </a:prstGeom>
                <a:blipFill>
                  <a:blip r:embed="rId8"/>
                  <a:stretch>
                    <a:fillRect/>
                  </a:stretch>
                </a:blipFill>
                <a:ln>
                  <a:noFill/>
                </a:ln>
              </p:spPr>
              <p:txBody>
                <a:bodyPr/>
                <a:lstStyle/>
                <a:p>
                  <a:r>
                    <a:rPr lang="zh-CN" altLang="en-US">
                      <a:noFill/>
                    </a:rPr>
                    <a:t> </a:t>
                  </a:r>
                </a:p>
              </p:txBody>
            </p:sp>
          </mc:Fallback>
        </mc:AlternateContent>
      </p:grpSp>
      <p:cxnSp>
        <p:nvCxnSpPr>
          <p:cNvPr id="25" name="直接箭头连接符 24">
            <a:extLst>
              <a:ext uri="{FF2B5EF4-FFF2-40B4-BE49-F238E27FC236}">
                <a16:creationId xmlns:a16="http://schemas.microsoft.com/office/drawing/2014/main" id="{5221000D-01DC-3DC4-7A41-D9A9E31D42B0}"/>
              </a:ext>
            </a:extLst>
          </p:cNvPr>
          <p:cNvCxnSpPr>
            <a:cxnSpLocks/>
            <a:stCxn id="10" idx="6"/>
            <a:endCxn id="16" idx="2"/>
          </p:cNvCxnSpPr>
          <p:nvPr/>
        </p:nvCxnSpPr>
        <p:spPr>
          <a:xfrm flipV="1">
            <a:off x="4364781" y="3347061"/>
            <a:ext cx="700074" cy="1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FCB35C64-51D8-50AF-0B5E-0999585CAE2E}"/>
              </a:ext>
            </a:extLst>
          </p:cNvPr>
          <p:cNvCxnSpPr>
            <a:cxnSpLocks/>
            <a:stCxn id="16" idx="1"/>
            <a:endCxn id="23" idx="5"/>
          </p:cNvCxnSpPr>
          <p:nvPr/>
        </p:nvCxnSpPr>
        <p:spPr>
          <a:xfrm flipH="1" flipV="1">
            <a:off x="4285418" y="2464155"/>
            <a:ext cx="858063" cy="6930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C4E2B147-1050-D9AB-FAAE-F68FC14FE3C2}"/>
              </a:ext>
            </a:extLst>
          </p:cNvPr>
          <p:cNvCxnSpPr>
            <a:cxnSpLocks/>
            <a:stCxn id="10" idx="0"/>
            <a:endCxn id="23" idx="4"/>
          </p:cNvCxnSpPr>
          <p:nvPr/>
        </p:nvCxnSpPr>
        <p:spPr>
          <a:xfrm flipH="1" flipV="1">
            <a:off x="4095597" y="2542781"/>
            <a:ext cx="737" cy="5368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圆角 28">
            <a:extLst>
              <a:ext uri="{FF2B5EF4-FFF2-40B4-BE49-F238E27FC236}">
                <a16:creationId xmlns:a16="http://schemas.microsoft.com/office/drawing/2014/main" id="{342BB0DC-6741-D4EA-D77A-4906E948A8A9}"/>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9"/>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7DF63A4-D96D-9775-1D4A-A055D9897291}"/>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32" name="文本框 31">
                <a:extLst>
                  <a:ext uri="{FF2B5EF4-FFF2-40B4-BE49-F238E27FC236}">
                    <a16:creationId xmlns:a16="http://schemas.microsoft.com/office/drawing/2014/main" id="{27DF63A4-D96D-9775-1D4A-A055D9897291}"/>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10"/>
                <a:stretch>
                  <a:fillRect/>
                </a:stretch>
              </a:blipFill>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8A42BF0E-DBE7-F8AD-306F-A90BA693BDAC}"/>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F6170F8-AF26-E8DA-5F48-BFC0AACBE8E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0C835E5-6B41-3626-7B72-D7CBD17315AD}"/>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4B3C62BE-B88B-B739-DBA6-C07A3762FD4C}"/>
              </a:ext>
            </a:extLst>
          </p:cNvPr>
          <p:cNvCxnSpPr>
            <a:cxnSpLocks/>
            <a:stCxn id="34" idx="6"/>
            <a:endCxn id="10"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40" name="直接箭头连接符 39">
            <a:extLst>
              <a:ext uri="{FF2B5EF4-FFF2-40B4-BE49-F238E27FC236}">
                <a16:creationId xmlns:a16="http://schemas.microsoft.com/office/drawing/2014/main" id="{9B08DDF2-74C6-8E52-40CA-8380174459F8}"/>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弧形 40">
            <a:extLst>
              <a:ext uri="{FF2B5EF4-FFF2-40B4-BE49-F238E27FC236}">
                <a16:creationId xmlns:a16="http://schemas.microsoft.com/office/drawing/2014/main" id="{B6D8047F-DA36-7F20-AF18-84B7FC396E1C}"/>
              </a:ext>
            </a:extLst>
          </p:cNvPr>
          <p:cNvSpPr/>
          <p:nvPr/>
        </p:nvSpPr>
        <p:spPr>
          <a:xfrm rot="16013403">
            <a:off x="2960377" y="2270115"/>
            <a:ext cx="1892594" cy="1845583"/>
          </a:xfrm>
          <a:prstGeom prst="arc">
            <a:avLst>
              <a:gd name="adj1" fmla="val 16864084"/>
              <a:gd name="adj2" fmla="val 21482615"/>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25F8F322-AD6C-0647-8E85-9C3D32857DE0}"/>
              </a:ext>
            </a:extLst>
          </p:cNvPr>
          <p:cNvCxnSpPr>
            <a:cxnSpLocks/>
          </p:cNvCxnSpPr>
          <p:nvPr/>
        </p:nvCxnSpPr>
        <p:spPr>
          <a:xfrm flipV="1">
            <a:off x="3174420" y="2464155"/>
            <a:ext cx="703596" cy="7022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F7BC688C-F7D4-1D9B-6F5D-3972AEFFD243}"/>
                  </a:ext>
                </a:extLst>
              </p:cNvPr>
              <p:cNvSpPr txBox="1"/>
              <p:nvPr/>
            </p:nvSpPr>
            <p:spPr>
              <a:xfrm>
                <a:off x="2013392" y="1225092"/>
                <a:ext cx="6102926" cy="461665"/>
              </a:xfrm>
              <a:prstGeom prst="rect">
                <a:avLst/>
              </a:prstGeom>
              <a:noFill/>
            </p:spPr>
            <p:txBody>
              <a:bodyPr wrap="square">
                <a:spAutoFit/>
              </a:bodyPr>
              <a:lstStyle/>
              <a:p>
                <a14:m>
                  <m:oMath xmlns:m="http://schemas.openxmlformats.org/officeDocument/2006/math">
                    <m:r>
                      <a:rPr kumimoji="0" lang="en-US" altLang="zh-CN" sz="2400" b="1" i="0"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𝐳</m:t>
                    </m:r>
                  </m:oMath>
                </a14:m>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domain-invariant data embeddings, </a:t>
                </a:r>
                <a14:m>
                  <m:oMath xmlns:m="http://schemas.openxmlformats.org/officeDocument/2006/math">
                    <m:r>
                      <a:rPr lang="en-US" altLang="zh-CN" sz="2400" b="1" dirty="0">
                        <a:solidFill>
                          <a:srgbClr val="FF0000"/>
                        </a:solidFill>
                        <a:latin typeface="Cambria Math" panose="02040503050406030204" pitchFamily="18" charset="0"/>
                        <a:cs typeface="Times New Roman" panose="02020603050405020304" pitchFamily="18" charset="0"/>
                      </a:rPr>
                      <m:t>𝐳</m:t>
                    </m:r>
                    <m:r>
                      <m:rPr>
                        <m:nor/>
                      </m:rPr>
                      <a:rPr lang="zh-CN" altLang="en-US" sz="2400" dirty="0">
                        <a:solidFill>
                          <a:srgbClr val="FF0000"/>
                        </a:solidFill>
                        <a:latin typeface="Cambria Math" panose="02040503050406030204" pitchFamily="18" charset="0"/>
                        <a:cs typeface="Times New Roman" panose="02020603050405020304" pitchFamily="18" charset="0"/>
                      </a:rPr>
                      <m:t>⫫</m:t>
                    </m:r>
                    <m:r>
                      <a:rPr lang="en-US" altLang="zh-CN" sz="2400" i="1">
                        <a:solidFill>
                          <a:srgbClr val="FF0000"/>
                        </a:solidFill>
                        <a:latin typeface="Cambria Math" panose="02040503050406030204" pitchFamily="18" charset="0"/>
                        <a:cs typeface="Times New Roman" panose="02020603050405020304" pitchFamily="18" charset="0"/>
                      </a:rPr>
                      <m:t>𝛽</m:t>
                    </m:r>
                  </m:oMath>
                </a14:m>
                <a:endParaRPr lang="zh-CN" altLang="en-US" dirty="0"/>
              </a:p>
            </p:txBody>
          </p:sp>
        </mc:Choice>
        <mc:Fallback>
          <p:sp>
            <p:nvSpPr>
              <p:cNvPr id="9" name="文本框 8">
                <a:extLst>
                  <a:ext uri="{FF2B5EF4-FFF2-40B4-BE49-F238E27FC236}">
                    <a16:creationId xmlns:a16="http://schemas.microsoft.com/office/drawing/2014/main" id="{F7BC688C-F7D4-1D9B-6F5D-3972AEFFD243}"/>
                  </a:ext>
                </a:extLst>
              </p:cNvPr>
              <p:cNvSpPr txBox="1">
                <a:spLocks noRot="1" noChangeAspect="1" noMove="1" noResize="1" noEditPoints="1" noAdjustHandles="1" noChangeArrowheads="1" noChangeShapeType="1" noTextEdit="1"/>
              </p:cNvSpPr>
              <p:nvPr/>
            </p:nvSpPr>
            <p:spPr>
              <a:xfrm>
                <a:off x="2013392" y="1225092"/>
                <a:ext cx="6102926" cy="461665"/>
              </a:xfrm>
              <a:prstGeom prst="rect">
                <a:avLst/>
              </a:prstGeom>
              <a:blipFill>
                <a:blip r:embed="rId16"/>
                <a:stretch>
                  <a:fillRect t="-1184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1774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1938992"/>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a:p>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𝛽</m:t>
                        </m:r>
                      </m:e>
                      <m:sub>
                        <m:r>
                          <a:rPr lang="en-US" altLang="zh-CN" sz="2400" b="0" i="1" smtClean="0">
                            <a:solidFill>
                              <a:srgbClr val="184A7F"/>
                            </a:solidFill>
                            <a:latin typeface="Cambria Math" panose="02040503050406030204" pitchFamily="18" charset="0"/>
                            <a:cs typeface="Times New Roman" panose="02020603050405020304" pitchFamily="18" charset="0"/>
                          </a:rPr>
                          <m:t>𝑘</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global domain indices (one instance per domain), </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𝑢</m:t>
                    </m:r>
                  </m:oMath>
                </a14:m>
                <a:r>
                  <a:rPr lang="en-US" altLang="zh-CN" sz="2400" dirty="0">
                    <a:solidFill>
                      <a:srgbClr val="184A7F"/>
                    </a:solidFill>
                    <a:latin typeface="Times New Roman" panose="02020603050405020304" pitchFamily="18" charset="0"/>
                    <a:cs typeface="Times New Roman" panose="02020603050405020304" pitchFamily="18" charset="0"/>
                  </a:rPr>
                  <a:t>: local domain indices (one instance per datum),</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𝑥</m:t>
                    </m:r>
                  </m:oMath>
                </a14:m>
                <a:r>
                  <a:rPr lang="en-US" altLang="zh-CN" sz="2400" dirty="0">
                    <a:solidFill>
                      <a:srgbClr val="184A7F"/>
                    </a:solidFill>
                    <a:latin typeface="Times New Roman" panose="02020603050405020304" pitchFamily="18" charset="0"/>
                    <a:cs typeface="Times New Roman" panose="02020603050405020304" pitchFamily="18" charset="0"/>
                  </a:rPr>
                  <a:t>: observed data,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𝑧</m:t>
                    </m:r>
                  </m:oMath>
                </a14:m>
                <a:r>
                  <a:rPr lang="en-US" altLang="zh-CN" sz="2400" dirty="0">
                    <a:solidFill>
                      <a:srgbClr val="184A7F"/>
                    </a:solidFill>
                    <a:latin typeface="Times New Roman" panose="02020603050405020304" pitchFamily="18" charset="0"/>
                    <a:cs typeface="Times New Roman" panose="02020603050405020304" pitchFamily="18" charset="0"/>
                  </a:rPr>
                  <a:t>: domain-invariant data embeddings</a:t>
                </a:r>
              </a:p>
              <a:p>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1938992"/>
              </a:xfrm>
              <a:prstGeom prst="rect">
                <a:avLst/>
              </a:prstGeom>
              <a:blipFill>
                <a:blip r:embed="rId3"/>
                <a:stretch>
                  <a:fillRect l="-575" t="-2516"/>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18</a:t>
            </a:fld>
            <a:endParaRPr lang="zh-CN" altLang="en-US"/>
          </a:p>
        </p:txBody>
      </p:sp>
      <p:grpSp>
        <p:nvGrpSpPr>
          <p:cNvPr id="8" name="组合 7">
            <a:extLst>
              <a:ext uri="{FF2B5EF4-FFF2-40B4-BE49-F238E27FC236}">
                <a16:creationId xmlns:a16="http://schemas.microsoft.com/office/drawing/2014/main" id="{23A0DA1B-06AE-6466-E98A-27D5921CA268}"/>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00A8BF93-9CF6-836D-D8E0-666999AAE8F4}"/>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AC93A21-04F0-9D84-290A-6EB90979EFCD}"/>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90A8A42F-2C82-8281-19E1-62BC7D86D596}"/>
              </a:ext>
            </a:extLst>
          </p:cNvPr>
          <p:cNvGrpSpPr/>
          <p:nvPr/>
        </p:nvGrpSpPr>
        <p:grpSpPr>
          <a:xfrm>
            <a:off x="5064855" y="3078613"/>
            <a:ext cx="536895" cy="536895"/>
            <a:chOff x="3355597" y="1329656"/>
            <a:chExt cx="536895" cy="536895"/>
          </a:xfrm>
          <a:solidFill>
            <a:schemeClr val="bg1">
              <a:lumMod val="50000"/>
            </a:schemeClr>
          </a:solidFill>
        </p:grpSpPr>
        <p:sp>
          <p:nvSpPr>
            <p:cNvPr id="16" name="椭圆 15">
              <a:extLst>
                <a:ext uri="{FF2B5EF4-FFF2-40B4-BE49-F238E27FC236}">
                  <a16:creationId xmlns:a16="http://schemas.microsoft.com/office/drawing/2014/main" id="{D097A1FC-0CE2-A276-D84D-DB10AE9BB93A}"/>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3EBEFF8-98E2-2721-F826-0B40FBC10089}"/>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17" name="文本框 16">
                  <a:extLst>
                    <a:ext uri="{FF2B5EF4-FFF2-40B4-BE49-F238E27FC236}">
                      <a16:creationId xmlns:a16="http://schemas.microsoft.com/office/drawing/2014/main" id="{03EBEFF8-98E2-2721-F826-0B40FBC10089}"/>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6"/>
                  <a:stretch>
                    <a:fillRect/>
                  </a:stretch>
                </a:blipFill>
              </p:spPr>
              <p:txBody>
                <a:bodyPr/>
                <a:lstStyle/>
                <a:p>
                  <a:r>
                    <a:rPr lang="zh-CN" altLang="en-US">
                      <a:noFill/>
                    </a:rPr>
                    <a:t> </a:t>
                  </a:r>
                </a:p>
              </p:txBody>
            </p:sp>
          </mc:Fallback>
        </mc:AlternateContent>
      </p:grpSp>
      <p:grpSp>
        <p:nvGrpSpPr>
          <p:cNvPr id="18" name="组合 17">
            <a:extLst>
              <a:ext uri="{FF2B5EF4-FFF2-40B4-BE49-F238E27FC236}">
                <a16:creationId xmlns:a16="http://schemas.microsoft.com/office/drawing/2014/main" id="{50A8715B-28FB-6EDD-B004-01D0E81ED72F}"/>
              </a:ext>
            </a:extLst>
          </p:cNvPr>
          <p:cNvGrpSpPr/>
          <p:nvPr/>
        </p:nvGrpSpPr>
        <p:grpSpPr>
          <a:xfrm>
            <a:off x="5077085" y="2006544"/>
            <a:ext cx="536895" cy="537908"/>
            <a:chOff x="3355597" y="1328643"/>
            <a:chExt cx="536895" cy="537908"/>
          </a:xfrm>
        </p:grpSpPr>
        <p:sp>
          <p:nvSpPr>
            <p:cNvPr id="19" name="椭圆 18">
              <a:extLst>
                <a:ext uri="{FF2B5EF4-FFF2-40B4-BE49-F238E27FC236}">
                  <a16:creationId xmlns:a16="http://schemas.microsoft.com/office/drawing/2014/main" id="{94745EF2-06AD-79C2-00FF-A2A4C62D20DA}"/>
                </a:ext>
              </a:extLst>
            </p:cNvPr>
            <p:cNvSpPr/>
            <p:nvPr/>
          </p:nvSpPr>
          <p:spPr>
            <a:xfrm>
              <a:off x="3355597" y="1329656"/>
              <a:ext cx="536895" cy="536895"/>
            </a:xfrm>
            <a:prstGeom prst="ellipse">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D74C1EC-B5A5-84C1-3693-235FB9351C7C}"/>
                    </a:ext>
                  </a:extLst>
                </p:cNvPr>
                <p:cNvSpPr txBox="1"/>
                <p:nvPr/>
              </p:nvSpPr>
              <p:spPr>
                <a:xfrm>
                  <a:off x="3382908" y="1328643"/>
                  <a:ext cx="488980" cy="523220"/>
                </a:xfrm>
                <a:prstGeom prst="rect">
                  <a:avLst/>
                </a:prstGeom>
                <a:noFill/>
                <a:ln>
                  <a:noFill/>
                </a:ln>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0" i="1" smtClean="0">
                            <a:solidFill>
                              <a:srgbClr val="FF0000"/>
                            </a:solidFill>
                            <a:latin typeface="Cambria Math" panose="02040503050406030204" pitchFamily="18" charset="0"/>
                          </a:rPr>
                          <m:t>𝑦</m:t>
                        </m:r>
                      </m:oMath>
                    </m:oMathPara>
                  </a14:m>
                  <a:endParaRPr lang="zh-CN" altLang="en-US" sz="2800" dirty="0">
                    <a:solidFill>
                      <a:srgbClr val="FF0000"/>
                    </a:solidFill>
                  </a:endParaRPr>
                </a:p>
              </p:txBody>
            </p:sp>
          </mc:Choice>
          <mc:Fallback xmlns="">
            <p:sp>
              <p:nvSpPr>
                <p:cNvPr id="21" name="文本框 20">
                  <a:extLst>
                    <a:ext uri="{FF2B5EF4-FFF2-40B4-BE49-F238E27FC236}">
                      <a16:creationId xmlns:a16="http://schemas.microsoft.com/office/drawing/2014/main" id="{3D74C1EC-B5A5-84C1-3693-235FB9351C7C}"/>
                    </a:ext>
                  </a:extLst>
                </p:cNvPr>
                <p:cNvSpPr txBox="1">
                  <a:spLocks noRot="1" noChangeAspect="1" noMove="1" noResize="1" noEditPoints="1" noAdjustHandles="1" noChangeArrowheads="1" noChangeShapeType="1" noTextEdit="1"/>
                </p:cNvSpPr>
                <p:nvPr/>
              </p:nvSpPr>
              <p:spPr>
                <a:xfrm>
                  <a:off x="3382908" y="1328643"/>
                  <a:ext cx="488980" cy="523220"/>
                </a:xfrm>
                <a:prstGeom prst="rect">
                  <a:avLst/>
                </a:prstGeom>
                <a:blipFill>
                  <a:blip r:embed="rId7"/>
                  <a:stretch>
                    <a:fillRect/>
                  </a:stretch>
                </a:blipFill>
                <a:ln>
                  <a:noFill/>
                </a:ln>
              </p:spPr>
              <p:txBody>
                <a:bodyPr/>
                <a:lstStyle/>
                <a:p>
                  <a:r>
                    <a:rPr lang="zh-CN" altLang="en-US">
                      <a:noFill/>
                    </a:rPr>
                    <a:t> </a:t>
                  </a:r>
                </a:p>
              </p:txBody>
            </p:sp>
          </mc:Fallback>
        </mc:AlternateContent>
      </p:grpSp>
      <p:grpSp>
        <p:nvGrpSpPr>
          <p:cNvPr id="22" name="组合 21">
            <a:extLst>
              <a:ext uri="{FF2B5EF4-FFF2-40B4-BE49-F238E27FC236}">
                <a16:creationId xmlns:a16="http://schemas.microsoft.com/office/drawing/2014/main" id="{412FE655-E95F-9BE6-03A0-BB2F6EEB8110}"/>
              </a:ext>
            </a:extLst>
          </p:cNvPr>
          <p:cNvGrpSpPr/>
          <p:nvPr/>
        </p:nvGrpSpPr>
        <p:grpSpPr>
          <a:xfrm>
            <a:off x="3827149" y="1953806"/>
            <a:ext cx="536895" cy="588975"/>
            <a:chOff x="3355597" y="1277576"/>
            <a:chExt cx="536895" cy="588975"/>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5660C62B-CE8F-9191-15EC-FF0878E0276C}"/>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8"/>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28DF41C-0E1C-741C-CE87-DEFCE00CF191}"/>
                    </a:ext>
                  </a:extLst>
                </p:cNvPr>
                <p:cNvSpPr txBox="1"/>
                <p:nvPr/>
              </p:nvSpPr>
              <p:spPr>
                <a:xfrm>
                  <a:off x="3393854" y="1277576"/>
                  <a:ext cx="474810"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𝐳</m:t>
                        </m:r>
                      </m:oMath>
                    </m:oMathPara>
                  </a14:m>
                  <a:endParaRPr lang="zh-CN" altLang="en-US" sz="3200" b="1" dirty="0">
                    <a:latin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528DF41C-0E1C-741C-CE87-DEFCE00CF191}"/>
                    </a:ext>
                  </a:extLst>
                </p:cNvPr>
                <p:cNvSpPr txBox="1">
                  <a:spLocks noRot="1" noChangeAspect="1" noMove="1" noResize="1" noEditPoints="1" noAdjustHandles="1" noChangeArrowheads="1" noChangeShapeType="1" noTextEdit="1"/>
                </p:cNvSpPr>
                <p:nvPr/>
              </p:nvSpPr>
              <p:spPr>
                <a:xfrm>
                  <a:off x="3393854" y="1277576"/>
                  <a:ext cx="474810" cy="584775"/>
                </a:xfrm>
                <a:prstGeom prst="rect">
                  <a:avLst/>
                </a:prstGeom>
                <a:blipFill>
                  <a:blip r:embed="rId9"/>
                  <a:stretch>
                    <a:fillRect/>
                  </a:stretch>
                </a:blipFill>
              </p:spPr>
              <p:txBody>
                <a:bodyPr/>
                <a:lstStyle/>
                <a:p>
                  <a:r>
                    <a:rPr lang="zh-CN" altLang="en-US">
                      <a:noFill/>
                    </a:rPr>
                    <a:t> </a:t>
                  </a:r>
                </a:p>
              </p:txBody>
            </p:sp>
          </mc:Fallback>
        </mc:AlternateContent>
      </p:grpSp>
      <p:cxnSp>
        <p:nvCxnSpPr>
          <p:cNvPr id="25" name="直接箭头连接符 24">
            <a:extLst>
              <a:ext uri="{FF2B5EF4-FFF2-40B4-BE49-F238E27FC236}">
                <a16:creationId xmlns:a16="http://schemas.microsoft.com/office/drawing/2014/main" id="{5221000D-01DC-3DC4-7A41-D9A9E31D42B0}"/>
              </a:ext>
            </a:extLst>
          </p:cNvPr>
          <p:cNvCxnSpPr>
            <a:cxnSpLocks/>
            <a:stCxn id="10" idx="6"/>
            <a:endCxn id="16" idx="2"/>
          </p:cNvCxnSpPr>
          <p:nvPr/>
        </p:nvCxnSpPr>
        <p:spPr>
          <a:xfrm flipV="1">
            <a:off x="4364781" y="3347061"/>
            <a:ext cx="700074" cy="1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FCB35C64-51D8-50AF-0B5E-0999585CAE2E}"/>
              </a:ext>
            </a:extLst>
          </p:cNvPr>
          <p:cNvCxnSpPr>
            <a:cxnSpLocks/>
            <a:stCxn id="16" idx="1"/>
            <a:endCxn id="23" idx="5"/>
          </p:cNvCxnSpPr>
          <p:nvPr/>
        </p:nvCxnSpPr>
        <p:spPr>
          <a:xfrm flipH="1" flipV="1">
            <a:off x="4285418" y="2464155"/>
            <a:ext cx="858063" cy="69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A709915-7C0D-A776-B104-FDE62A0E46F7}"/>
              </a:ext>
            </a:extLst>
          </p:cNvPr>
          <p:cNvCxnSpPr>
            <a:cxnSpLocks/>
            <a:stCxn id="23" idx="6"/>
            <a:endCxn id="19" idx="2"/>
          </p:cNvCxnSpPr>
          <p:nvPr/>
        </p:nvCxnSpPr>
        <p:spPr>
          <a:xfrm>
            <a:off x="4364044" y="2274334"/>
            <a:ext cx="713041" cy="16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C4E2B147-1050-D9AB-FAAE-F68FC14FE3C2}"/>
              </a:ext>
            </a:extLst>
          </p:cNvPr>
          <p:cNvCxnSpPr>
            <a:cxnSpLocks/>
            <a:stCxn id="10" idx="0"/>
            <a:endCxn id="23" idx="4"/>
          </p:cNvCxnSpPr>
          <p:nvPr/>
        </p:nvCxnSpPr>
        <p:spPr>
          <a:xfrm flipH="1" flipV="1">
            <a:off x="4095597" y="2542781"/>
            <a:ext cx="737" cy="53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圆角 28">
            <a:extLst>
              <a:ext uri="{FF2B5EF4-FFF2-40B4-BE49-F238E27FC236}">
                <a16:creationId xmlns:a16="http://schemas.microsoft.com/office/drawing/2014/main" id="{342BB0DC-6741-D4EA-D77A-4906E948A8A9}"/>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10"/>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7DF63A4-D96D-9775-1D4A-A055D9897291}"/>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32" name="文本框 31">
                <a:extLst>
                  <a:ext uri="{FF2B5EF4-FFF2-40B4-BE49-F238E27FC236}">
                    <a16:creationId xmlns:a16="http://schemas.microsoft.com/office/drawing/2014/main" id="{27DF63A4-D96D-9775-1D4A-A055D9897291}"/>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11"/>
                <a:stretch>
                  <a:fillRect/>
                </a:stretch>
              </a:blipFill>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8A42BF0E-DBE7-F8AD-306F-A90BA693BDAC}"/>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F6170F8-AF26-E8DA-5F48-BFC0AACBE8E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0C835E5-6B41-3626-7B72-D7CBD17315AD}"/>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4B3C62BE-B88B-B739-DBA6-C07A3762FD4C}"/>
              </a:ext>
            </a:extLst>
          </p:cNvPr>
          <p:cNvCxnSpPr>
            <a:cxnSpLocks/>
            <a:stCxn id="34" idx="6"/>
            <a:endCxn id="10"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40" name="直接箭头连接符 39">
            <a:extLst>
              <a:ext uri="{FF2B5EF4-FFF2-40B4-BE49-F238E27FC236}">
                <a16:creationId xmlns:a16="http://schemas.microsoft.com/office/drawing/2014/main" id="{9B08DDF2-74C6-8E52-40CA-8380174459F8}"/>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弧形 40">
            <a:extLst>
              <a:ext uri="{FF2B5EF4-FFF2-40B4-BE49-F238E27FC236}">
                <a16:creationId xmlns:a16="http://schemas.microsoft.com/office/drawing/2014/main" id="{B6D8047F-DA36-7F20-AF18-84B7FC396E1C}"/>
              </a:ext>
            </a:extLst>
          </p:cNvPr>
          <p:cNvSpPr/>
          <p:nvPr/>
        </p:nvSpPr>
        <p:spPr>
          <a:xfrm rot="16013403">
            <a:off x="2960377" y="2270115"/>
            <a:ext cx="1892594" cy="1845583"/>
          </a:xfrm>
          <a:prstGeom prst="arc">
            <a:avLst>
              <a:gd name="adj1" fmla="val 16864084"/>
              <a:gd name="adj2" fmla="val 21482615"/>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25F8F322-AD6C-0647-8E85-9C3D32857DE0}"/>
              </a:ext>
            </a:extLst>
          </p:cNvPr>
          <p:cNvCxnSpPr>
            <a:cxnSpLocks/>
          </p:cNvCxnSpPr>
          <p:nvPr/>
        </p:nvCxnSpPr>
        <p:spPr>
          <a:xfrm flipV="1">
            <a:off x="3174420" y="2464155"/>
            <a:ext cx="703596" cy="702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15B8CA4F-FC68-5C0D-5DE5-8FC3AFA347AA}"/>
                  </a:ext>
                </a:extLst>
              </p:cNvPr>
              <p:cNvSpPr txBox="1"/>
              <p:nvPr/>
            </p:nvSpPr>
            <p:spPr>
              <a:xfrm>
                <a:off x="4765710" y="1214187"/>
                <a:ext cx="1534390" cy="461665"/>
              </a:xfrm>
              <a:prstGeom prst="rect">
                <a:avLst/>
              </a:prstGeom>
              <a:noFill/>
            </p:spPr>
            <p:txBody>
              <a:bodyPr wrap="square">
                <a:spAutoFit/>
              </a:bodyPr>
              <a:lstStyle/>
              <a:p>
                <a14:m>
                  <m:oMath xmlns:m="http://schemas.openxmlformats.org/officeDocument/2006/math">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𝑦</m:t>
                    </m:r>
                  </m:oMath>
                </a14:m>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labels </a:t>
                </a:r>
                <a:endParaRPr lang="zh-CN" altLang="en-US" dirty="0"/>
              </a:p>
            </p:txBody>
          </p:sp>
        </mc:Choice>
        <mc:Fallback>
          <p:sp>
            <p:nvSpPr>
              <p:cNvPr id="9" name="文本框 8">
                <a:extLst>
                  <a:ext uri="{FF2B5EF4-FFF2-40B4-BE49-F238E27FC236}">
                    <a16:creationId xmlns:a16="http://schemas.microsoft.com/office/drawing/2014/main" id="{15B8CA4F-FC68-5C0D-5DE5-8FC3AFA347AA}"/>
                  </a:ext>
                </a:extLst>
              </p:cNvPr>
              <p:cNvSpPr txBox="1">
                <a:spLocks noRot="1" noChangeAspect="1" noMove="1" noResize="1" noEditPoints="1" noAdjustHandles="1" noChangeArrowheads="1" noChangeShapeType="1" noTextEdit="1"/>
              </p:cNvSpPr>
              <p:nvPr/>
            </p:nvSpPr>
            <p:spPr>
              <a:xfrm>
                <a:off x="4765710" y="1214187"/>
                <a:ext cx="1534390" cy="461665"/>
              </a:xfrm>
              <a:prstGeom prst="rect">
                <a:avLst/>
              </a:prstGeom>
              <a:blipFill>
                <a:blip r:embed="rId16"/>
                <a:stretch>
                  <a:fillRect l="-1195" t="-1184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1824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 Adaptation</a:t>
            </a:r>
          </a:p>
        </p:txBody>
      </p:sp>
      <p:sp>
        <p:nvSpPr>
          <p:cNvPr id="3" name="灯片编号占位符 2">
            <a:extLst>
              <a:ext uri="{FF2B5EF4-FFF2-40B4-BE49-F238E27FC236}">
                <a16:creationId xmlns:a16="http://schemas.microsoft.com/office/drawing/2014/main" id="{EAB6B731-A905-D7FC-17CD-8FBEC50A75CB}"/>
              </a:ext>
            </a:extLst>
          </p:cNvPr>
          <p:cNvSpPr>
            <a:spLocks noGrp="1"/>
          </p:cNvSpPr>
          <p:nvPr>
            <p:ph type="sldNum" sz="quarter" idx="12"/>
          </p:nvPr>
        </p:nvSpPr>
        <p:spPr/>
        <p:txBody>
          <a:bodyPr/>
          <a:lstStyle/>
          <a:p>
            <a:fld id="{EADB07B0-9172-4DB0-AB84-456747B063D5}" type="slidenum">
              <a:rPr lang="zh-CN" altLang="en-US" smtClean="0"/>
              <a:t>1</a:t>
            </a:fld>
            <a:endParaRPr lang="zh-CN" altLang="en-US" dirty="0"/>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F019BDEB-5EA7-8B7D-EFB4-73C0877DA6C5}"/>
                  </a:ext>
                </a:extLst>
              </p:cNvPr>
              <p:cNvSpPr txBox="1"/>
              <p:nvPr/>
            </p:nvSpPr>
            <p:spPr>
              <a:xfrm>
                <a:off x="2580400" y="5039503"/>
                <a:ext cx="2802914" cy="461665"/>
              </a:xfrm>
              <a:prstGeom prst="rect">
                <a:avLst/>
              </a:prstGeom>
              <a:noFill/>
            </p:spPr>
            <p:txBody>
              <a:bodyPr wrap="square" rtlCol="0">
                <a:spAutoFit/>
              </a:bodyPr>
              <a:lstStyle/>
              <a:p>
                <a:pPr algn="ctr"/>
                <a14:m>
                  <m:oMath xmlns:m="http://schemas.openxmlformats.org/officeDocument/2006/math">
                    <m:sSub>
                      <m:sSubPr>
                        <m:ctrlPr>
                          <a:rPr lang="en-US" altLang="zh-CN" sz="2400" b="0" i="1" smtClean="0">
                            <a:solidFill>
                              <a:schemeClr val="tx1"/>
                            </a:solidFill>
                            <a:latin typeface="Cambria Math" panose="02040503050406030204" pitchFamily="18" charset="0"/>
                            <a:cs typeface="Times New Roman" panose="02020603050405020304" pitchFamily="18" charset="0"/>
                          </a:rPr>
                        </m:ctrlPr>
                      </m:sSubPr>
                      <m:e>
                        <m:r>
                          <a:rPr lang="en-US" altLang="zh-CN" sz="2400" b="0" i="1" smtClean="0">
                            <a:solidFill>
                              <a:schemeClr val="tx1"/>
                            </a:solidFill>
                            <a:latin typeface="Cambria Math" panose="02040503050406030204" pitchFamily="18" charset="0"/>
                            <a:cs typeface="Times New Roman" panose="02020603050405020304" pitchFamily="18" charset="0"/>
                          </a:rPr>
                          <m:t>𝑋</m:t>
                        </m:r>
                      </m:e>
                      <m:sub>
                        <m:r>
                          <a:rPr lang="en-US" altLang="zh-CN" sz="2400" b="0" i="1" smtClean="0">
                            <a:solidFill>
                              <a:schemeClr val="tx1"/>
                            </a:solidFill>
                            <a:latin typeface="Cambria Math" panose="02040503050406030204" pitchFamily="18" charset="0"/>
                            <a:cs typeface="Times New Roman" panose="02020603050405020304" pitchFamily="18" charset="0"/>
                          </a:rPr>
                          <m:t>𝑠</m:t>
                        </m:r>
                      </m:sub>
                    </m:sSub>
                  </m:oMath>
                </a14:m>
                <a:r>
                  <a:rPr lang="en-US" altLang="zh-CN" sz="24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2400" b="0" i="1" smtClean="0">
                            <a:solidFill>
                              <a:schemeClr val="tx1"/>
                            </a:solidFill>
                            <a:latin typeface="Cambria Math" panose="02040503050406030204" pitchFamily="18" charset="0"/>
                            <a:cs typeface="Times New Roman" panose="02020603050405020304" pitchFamily="18" charset="0"/>
                          </a:rPr>
                        </m:ctrlPr>
                      </m:sSubPr>
                      <m:e>
                        <m:r>
                          <a:rPr lang="en-US" altLang="zh-CN" sz="2400" b="0" i="1" smtClean="0">
                            <a:solidFill>
                              <a:schemeClr val="tx1"/>
                            </a:solidFill>
                            <a:latin typeface="Cambria Math" panose="02040503050406030204" pitchFamily="18" charset="0"/>
                            <a:cs typeface="Times New Roman" panose="02020603050405020304" pitchFamily="18" charset="0"/>
                          </a:rPr>
                          <m:t>𝑌</m:t>
                        </m:r>
                      </m:e>
                      <m:sub>
                        <m:r>
                          <a:rPr lang="en-US" altLang="zh-CN" sz="2400" b="0" i="1" smtClean="0">
                            <a:solidFill>
                              <a:schemeClr val="tx1"/>
                            </a:solidFill>
                            <a:latin typeface="Cambria Math" panose="02040503050406030204" pitchFamily="18" charset="0"/>
                            <a:cs typeface="Times New Roman" panose="02020603050405020304" pitchFamily="18" charset="0"/>
                          </a:rPr>
                          <m:t>𝑠</m:t>
                        </m:r>
                      </m:sub>
                    </m:sSub>
                  </m:oMath>
                </a14:m>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43" name="文本框 42">
                <a:extLst>
                  <a:ext uri="{FF2B5EF4-FFF2-40B4-BE49-F238E27FC236}">
                    <a16:creationId xmlns:a16="http://schemas.microsoft.com/office/drawing/2014/main" id="{F019BDEB-5EA7-8B7D-EFB4-73C0877DA6C5}"/>
                  </a:ext>
                </a:extLst>
              </p:cNvPr>
              <p:cNvSpPr txBox="1">
                <a:spLocks noRot="1" noChangeAspect="1" noMove="1" noResize="1" noEditPoints="1" noAdjustHandles="1" noChangeArrowheads="1" noChangeShapeType="1" noTextEdit="1"/>
              </p:cNvSpPr>
              <p:nvPr/>
            </p:nvSpPr>
            <p:spPr>
              <a:xfrm>
                <a:off x="2580400" y="5039503"/>
                <a:ext cx="2802914" cy="461665"/>
              </a:xfrm>
              <a:prstGeom prst="rect">
                <a:avLst/>
              </a:prstGeom>
              <a:blipFill>
                <a:blip r:embed="rId3"/>
                <a:stretch>
                  <a:fillRect t="-10667"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E812104E-295D-6399-CEA4-A8F87EC8301D}"/>
                  </a:ext>
                </a:extLst>
              </p:cNvPr>
              <p:cNvSpPr txBox="1"/>
              <p:nvPr/>
            </p:nvSpPr>
            <p:spPr>
              <a:xfrm>
                <a:off x="6581085" y="5029100"/>
                <a:ext cx="280291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cs typeface="Times New Roman" panose="02020603050405020304" pitchFamily="18" charset="0"/>
                            </a:rPr>
                          </m:ctrlPr>
                        </m:sSubPr>
                        <m:e>
                          <m:r>
                            <a:rPr lang="en-US" altLang="zh-CN" sz="2400" b="0" i="1" smtClean="0">
                              <a:solidFill>
                                <a:schemeClr val="tx1"/>
                              </a:solidFill>
                              <a:latin typeface="Cambria Math" panose="02040503050406030204" pitchFamily="18" charset="0"/>
                              <a:cs typeface="Times New Roman" panose="02020603050405020304" pitchFamily="18" charset="0"/>
                            </a:rPr>
                            <m:t>𝑋</m:t>
                          </m:r>
                        </m:e>
                        <m:sub>
                          <m:r>
                            <a:rPr lang="en-US" altLang="zh-CN" sz="2400" b="0" i="1" smtClean="0">
                              <a:solidFill>
                                <a:schemeClr val="tx1"/>
                              </a:solidFill>
                              <a:latin typeface="Cambria Math" panose="02040503050406030204" pitchFamily="18" charset="0"/>
                              <a:cs typeface="Times New Roman" panose="02020603050405020304" pitchFamily="18" charset="0"/>
                            </a:rPr>
                            <m:t>𝑡</m:t>
                          </m:r>
                        </m:sub>
                      </m:sSub>
                    </m:oMath>
                  </m:oMathPara>
                </a14:m>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45" name="文本框 44">
                <a:extLst>
                  <a:ext uri="{FF2B5EF4-FFF2-40B4-BE49-F238E27FC236}">
                    <a16:creationId xmlns:a16="http://schemas.microsoft.com/office/drawing/2014/main" id="{E812104E-295D-6399-CEA4-A8F87EC8301D}"/>
                  </a:ext>
                </a:extLst>
              </p:cNvPr>
              <p:cNvSpPr txBox="1">
                <a:spLocks noRot="1" noChangeAspect="1" noMove="1" noResize="1" noEditPoints="1" noAdjustHandles="1" noChangeArrowheads="1" noChangeShapeType="1" noTextEdit="1"/>
              </p:cNvSpPr>
              <p:nvPr/>
            </p:nvSpPr>
            <p:spPr>
              <a:xfrm>
                <a:off x="6581085" y="5029100"/>
                <a:ext cx="2802914" cy="461665"/>
              </a:xfrm>
              <a:prstGeom prst="rect">
                <a:avLst/>
              </a:prstGeom>
              <a:blipFill>
                <a:blip r:embed="rId4"/>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A01FE80C-5B2F-5923-F390-6DBCF913A0CD}"/>
                  </a:ext>
                </a:extLst>
              </p:cNvPr>
              <p:cNvSpPr txBox="1"/>
              <p:nvPr/>
            </p:nvSpPr>
            <p:spPr>
              <a:xfrm>
                <a:off x="8521929" y="5029099"/>
                <a:ext cx="1419473" cy="461665"/>
              </a:xfrm>
              <a:prstGeom prst="rect">
                <a:avLst/>
              </a:prstGeom>
              <a:noFill/>
            </p:spPr>
            <p:txBody>
              <a:bodyPr wrap="squar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predict </a:t>
                </a:r>
                <a14:m>
                  <m:oMath xmlns:m="http://schemas.openxmlformats.org/officeDocument/2006/math">
                    <m:sSub>
                      <m:sSubPr>
                        <m:ctrlPr>
                          <a:rPr lang="en-US" altLang="zh-CN" sz="2400" b="0" i="1" smtClean="0">
                            <a:solidFill>
                              <a:srgbClr val="FF0000"/>
                            </a:solidFill>
                            <a:latin typeface="Cambria Math" panose="02040503050406030204" pitchFamily="18" charset="0"/>
                            <a:cs typeface="Times New Roman" panose="02020603050405020304" pitchFamily="18" charset="0"/>
                          </a:rPr>
                        </m:ctrlPr>
                      </m:sSubPr>
                      <m:e>
                        <m:r>
                          <a:rPr lang="en-US" altLang="zh-CN" sz="2400" b="0" i="1" smtClean="0">
                            <a:solidFill>
                              <a:srgbClr val="FF0000"/>
                            </a:solidFill>
                            <a:latin typeface="Cambria Math" panose="02040503050406030204" pitchFamily="18" charset="0"/>
                            <a:cs typeface="Times New Roman" panose="02020603050405020304" pitchFamily="18" charset="0"/>
                          </a:rPr>
                          <m:t>𝑌</m:t>
                        </m:r>
                      </m:e>
                      <m:sub>
                        <m:r>
                          <a:rPr lang="en-US" altLang="zh-CN" sz="2400" b="0" i="1" smtClean="0">
                            <a:solidFill>
                              <a:srgbClr val="FF0000"/>
                            </a:solidFill>
                            <a:latin typeface="Cambria Math" panose="02040503050406030204" pitchFamily="18" charset="0"/>
                            <a:cs typeface="Times New Roman" panose="02020603050405020304" pitchFamily="18" charset="0"/>
                          </a:rPr>
                          <m:t>𝑡</m:t>
                        </m:r>
                      </m:sub>
                    </m:sSub>
                  </m:oMath>
                </a14:m>
                <a:endParaRPr lang="zh-CN" altLang="en-US" dirty="0">
                  <a:solidFill>
                    <a:srgbClr val="FF0000"/>
                  </a:solidFill>
                </a:endParaRPr>
              </a:p>
            </p:txBody>
          </p:sp>
        </mc:Choice>
        <mc:Fallback xmlns="">
          <p:sp>
            <p:nvSpPr>
              <p:cNvPr id="54" name="文本框 53">
                <a:extLst>
                  <a:ext uri="{FF2B5EF4-FFF2-40B4-BE49-F238E27FC236}">
                    <a16:creationId xmlns:a16="http://schemas.microsoft.com/office/drawing/2014/main" id="{A01FE80C-5B2F-5923-F390-6DBCF913A0CD}"/>
                  </a:ext>
                </a:extLst>
              </p:cNvPr>
              <p:cNvSpPr txBox="1">
                <a:spLocks noRot="1" noChangeAspect="1" noMove="1" noResize="1" noEditPoints="1" noAdjustHandles="1" noChangeArrowheads="1" noChangeShapeType="1" noTextEdit="1"/>
              </p:cNvSpPr>
              <p:nvPr/>
            </p:nvSpPr>
            <p:spPr>
              <a:xfrm>
                <a:off x="8521929" y="5029099"/>
                <a:ext cx="1419473" cy="461665"/>
              </a:xfrm>
              <a:prstGeom prst="rect">
                <a:avLst/>
              </a:prstGeom>
              <a:blipFill>
                <a:blip r:embed="rId5"/>
                <a:stretch>
                  <a:fillRect l="-6867" t="-11842" b="-27632"/>
                </a:stretch>
              </a:blipFill>
            </p:spPr>
            <p:txBody>
              <a:bodyPr/>
              <a:lstStyle/>
              <a:p>
                <a:r>
                  <a:rPr lang="zh-CN" altLang="en-US">
                    <a:noFill/>
                  </a:rPr>
                  <a:t> </a:t>
                </a:r>
              </a:p>
            </p:txBody>
          </p:sp>
        </mc:Fallback>
      </mc:AlternateContent>
      <p:sp>
        <p:nvSpPr>
          <p:cNvPr id="6" name="椭圆 5">
            <a:extLst>
              <a:ext uri="{FF2B5EF4-FFF2-40B4-BE49-F238E27FC236}">
                <a16:creationId xmlns:a16="http://schemas.microsoft.com/office/drawing/2014/main" id="{2DA95BAC-01F8-3287-4A62-C4BB1FA68ABB}"/>
              </a:ext>
            </a:extLst>
          </p:cNvPr>
          <p:cNvSpPr/>
          <p:nvPr/>
        </p:nvSpPr>
        <p:spPr>
          <a:xfrm>
            <a:off x="3646737" y="2752922"/>
            <a:ext cx="670241" cy="670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10F32BA-7273-E73F-195D-555D417331E9}"/>
              </a:ext>
            </a:extLst>
          </p:cNvPr>
          <p:cNvSpPr/>
          <p:nvPr/>
        </p:nvSpPr>
        <p:spPr>
          <a:xfrm>
            <a:off x="7587759" y="2765430"/>
            <a:ext cx="670241" cy="670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0E952E0D-F134-2C28-5B7C-B175B8D2BDE1}"/>
              </a:ext>
            </a:extLst>
          </p:cNvPr>
          <p:cNvCxnSpPr>
            <a:cxnSpLocks/>
          </p:cNvCxnSpPr>
          <p:nvPr/>
        </p:nvCxnSpPr>
        <p:spPr>
          <a:xfrm>
            <a:off x="4918795" y="3092119"/>
            <a:ext cx="22309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F1DF19B6-2D31-E931-E6D0-60FA16D290E5}"/>
              </a:ext>
            </a:extLst>
          </p:cNvPr>
          <p:cNvSpPr/>
          <p:nvPr/>
        </p:nvSpPr>
        <p:spPr>
          <a:xfrm>
            <a:off x="3646737" y="3589870"/>
            <a:ext cx="670241" cy="670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4CD432E4-45A7-7987-C2B2-375608D42C6A}"/>
              </a:ext>
            </a:extLst>
          </p:cNvPr>
          <p:cNvSpPr/>
          <p:nvPr/>
        </p:nvSpPr>
        <p:spPr>
          <a:xfrm>
            <a:off x="7587759" y="3602378"/>
            <a:ext cx="670241" cy="670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93FBB69A-0332-8EE6-487C-ADFE453C37CA}"/>
              </a:ext>
            </a:extLst>
          </p:cNvPr>
          <p:cNvSpPr txBox="1"/>
          <p:nvPr/>
        </p:nvSpPr>
        <p:spPr>
          <a:xfrm>
            <a:off x="2169048" y="4554235"/>
            <a:ext cx="3625618"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Multiple Source Domains</a:t>
            </a:r>
          </a:p>
        </p:txBody>
      </p:sp>
      <p:sp>
        <p:nvSpPr>
          <p:cNvPr id="14" name="文本框 13">
            <a:extLst>
              <a:ext uri="{FF2B5EF4-FFF2-40B4-BE49-F238E27FC236}">
                <a16:creationId xmlns:a16="http://schemas.microsoft.com/office/drawing/2014/main" id="{E5F5F411-8095-1920-7583-214B5A10F299}"/>
              </a:ext>
            </a:extLst>
          </p:cNvPr>
          <p:cNvSpPr txBox="1"/>
          <p:nvPr/>
        </p:nvSpPr>
        <p:spPr>
          <a:xfrm>
            <a:off x="6201264" y="4548107"/>
            <a:ext cx="3625618"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Multiple Target Domains</a:t>
            </a:r>
          </a:p>
        </p:txBody>
      </p:sp>
      <p:sp>
        <p:nvSpPr>
          <p:cNvPr id="12" name="椭圆 11">
            <a:extLst>
              <a:ext uri="{FF2B5EF4-FFF2-40B4-BE49-F238E27FC236}">
                <a16:creationId xmlns:a16="http://schemas.microsoft.com/office/drawing/2014/main" id="{A41A9931-BEF2-869F-BBBB-F94C64C359D1}"/>
              </a:ext>
            </a:extLst>
          </p:cNvPr>
          <p:cNvSpPr/>
          <p:nvPr/>
        </p:nvSpPr>
        <p:spPr>
          <a:xfrm>
            <a:off x="3646737" y="1827523"/>
            <a:ext cx="670241" cy="670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D9EA04E6-8F06-FD35-9F64-AE40EF6FD754}"/>
              </a:ext>
            </a:extLst>
          </p:cNvPr>
          <p:cNvSpPr/>
          <p:nvPr/>
        </p:nvSpPr>
        <p:spPr>
          <a:xfrm>
            <a:off x="7587759" y="1840031"/>
            <a:ext cx="670241" cy="670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08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Inference model</a:t>
            </a:r>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1938992"/>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a:p>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𝛽</m:t>
                        </m:r>
                      </m:e>
                      <m:sub>
                        <m:r>
                          <a:rPr lang="en-US" altLang="zh-CN" sz="2400" b="0" i="1" smtClean="0">
                            <a:solidFill>
                              <a:srgbClr val="184A7F"/>
                            </a:solidFill>
                            <a:latin typeface="Cambria Math" panose="02040503050406030204" pitchFamily="18" charset="0"/>
                            <a:cs typeface="Times New Roman" panose="02020603050405020304" pitchFamily="18" charset="0"/>
                          </a:rPr>
                          <m:t>𝑘</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global domain indices (one instance per domain), </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𝑢</m:t>
                    </m:r>
                  </m:oMath>
                </a14:m>
                <a:r>
                  <a:rPr lang="en-US" altLang="zh-CN" sz="2400" dirty="0">
                    <a:solidFill>
                      <a:srgbClr val="184A7F"/>
                    </a:solidFill>
                    <a:latin typeface="Times New Roman" panose="02020603050405020304" pitchFamily="18" charset="0"/>
                    <a:cs typeface="Times New Roman" panose="02020603050405020304" pitchFamily="18" charset="0"/>
                  </a:rPr>
                  <a:t>: local domain indices (one instance per datum),</a:t>
                </a:r>
              </a:p>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𝑥</m:t>
                    </m:r>
                  </m:oMath>
                </a14:m>
                <a:r>
                  <a:rPr lang="en-US" altLang="zh-CN" sz="2400" dirty="0">
                    <a:solidFill>
                      <a:srgbClr val="184A7F"/>
                    </a:solidFill>
                    <a:latin typeface="Times New Roman" panose="02020603050405020304" pitchFamily="18" charset="0"/>
                    <a:cs typeface="Times New Roman" panose="02020603050405020304" pitchFamily="18" charset="0"/>
                  </a:rPr>
                  <a:t>: observed data,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𝑧</m:t>
                    </m:r>
                  </m:oMath>
                </a14:m>
                <a:r>
                  <a:rPr lang="en-US" altLang="zh-CN" sz="2400" dirty="0">
                    <a:solidFill>
                      <a:srgbClr val="184A7F"/>
                    </a:solidFill>
                    <a:latin typeface="Times New Roman" panose="02020603050405020304" pitchFamily="18" charset="0"/>
                    <a:cs typeface="Times New Roman" panose="02020603050405020304" pitchFamily="18" charset="0"/>
                  </a:rPr>
                  <a:t>: domain-invariant data embeddings,</a:t>
                </a:r>
                <a:r>
                  <a:rPr lang="en-US" altLang="zh-CN" sz="2400" dirty="0">
                    <a:solidFill>
                      <a:srgbClr val="184A7F"/>
                    </a:solidFill>
                    <a:cs typeface="Times New Roman" panose="02020603050405020304" pitchFamily="18" charset="0"/>
                  </a:rPr>
                  <a:t> </a:t>
                </a:r>
                <a14:m>
                  <m:oMath xmlns:m="http://schemas.openxmlformats.org/officeDocument/2006/math">
                    <m:r>
                      <a:rPr lang="en-US" altLang="zh-CN" sz="2400" i="1">
                        <a:solidFill>
                          <a:srgbClr val="184A7F"/>
                        </a:solidFill>
                        <a:latin typeface="Cambria Math" panose="02040503050406030204" pitchFamily="18" charset="0"/>
                        <a:cs typeface="Times New Roman" panose="02020603050405020304" pitchFamily="18" charset="0"/>
                      </a:rPr>
                      <m:t>𝑦</m:t>
                    </m:r>
                  </m:oMath>
                </a14:m>
                <a:r>
                  <a:rPr lang="en-US" altLang="zh-CN" sz="2400" dirty="0">
                    <a:solidFill>
                      <a:srgbClr val="184A7F"/>
                    </a:solidFill>
                    <a:latin typeface="Times New Roman" panose="02020603050405020304" pitchFamily="18" charset="0"/>
                    <a:cs typeface="Times New Roman" panose="02020603050405020304" pitchFamily="18" charset="0"/>
                  </a:rPr>
                  <a:t>: labels </a:t>
                </a:r>
              </a:p>
              <a:p>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1938992"/>
              </a:xfrm>
              <a:prstGeom prst="rect">
                <a:avLst/>
              </a:prstGeom>
              <a:blipFill>
                <a:blip r:embed="rId3"/>
                <a:stretch>
                  <a:fillRect l="-575" t="-2516"/>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19</a:t>
            </a:fld>
            <a:endParaRPr lang="zh-CN" altLang="en-US"/>
          </a:p>
        </p:txBody>
      </p:sp>
      <p:grpSp>
        <p:nvGrpSpPr>
          <p:cNvPr id="8" name="组合 7">
            <a:extLst>
              <a:ext uri="{FF2B5EF4-FFF2-40B4-BE49-F238E27FC236}">
                <a16:creationId xmlns:a16="http://schemas.microsoft.com/office/drawing/2014/main" id="{23A0DA1B-06AE-6466-E98A-27D5921CA268}"/>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00A8BF93-9CF6-836D-D8E0-666999AAE8F4}"/>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AC93A21-04F0-9D84-290A-6EB90979EFCD}"/>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90A8A42F-2C82-8281-19E1-62BC7D86D596}"/>
              </a:ext>
            </a:extLst>
          </p:cNvPr>
          <p:cNvGrpSpPr/>
          <p:nvPr/>
        </p:nvGrpSpPr>
        <p:grpSpPr>
          <a:xfrm>
            <a:off x="5064855" y="3078613"/>
            <a:ext cx="536895" cy="536895"/>
            <a:chOff x="3355597" y="1329656"/>
            <a:chExt cx="536895" cy="536895"/>
          </a:xfrm>
          <a:solidFill>
            <a:schemeClr val="bg1">
              <a:lumMod val="50000"/>
            </a:schemeClr>
          </a:solidFill>
        </p:grpSpPr>
        <p:sp>
          <p:nvSpPr>
            <p:cNvPr id="16" name="椭圆 15">
              <a:extLst>
                <a:ext uri="{FF2B5EF4-FFF2-40B4-BE49-F238E27FC236}">
                  <a16:creationId xmlns:a16="http://schemas.microsoft.com/office/drawing/2014/main" id="{D097A1FC-0CE2-A276-D84D-DB10AE9BB93A}"/>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3EBEFF8-98E2-2721-F826-0B40FBC10089}"/>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17" name="文本框 16">
                  <a:extLst>
                    <a:ext uri="{FF2B5EF4-FFF2-40B4-BE49-F238E27FC236}">
                      <a16:creationId xmlns:a16="http://schemas.microsoft.com/office/drawing/2014/main" id="{03EBEFF8-98E2-2721-F826-0B40FBC10089}"/>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6"/>
                  <a:stretch>
                    <a:fillRect/>
                  </a:stretch>
                </a:blipFill>
              </p:spPr>
              <p:txBody>
                <a:bodyPr/>
                <a:lstStyle/>
                <a:p>
                  <a:r>
                    <a:rPr lang="zh-CN" altLang="en-US">
                      <a:noFill/>
                    </a:rPr>
                    <a:t> </a:t>
                  </a:r>
                </a:p>
              </p:txBody>
            </p:sp>
          </mc:Fallback>
        </mc:AlternateContent>
      </p:grpSp>
      <p:grpSp>
        <p:nvGrpSpPr>
          <p:cNvPr id="18" name="组合 17">
            <a:extLst>
              <a:ext uri="{FF2B5EF4-FFF2-40B4-BE49-F238E27FC236}">
                <a16:creationId xmlns:a16="http://schemas.microsoft.com/office/drawing/2014/main" id="{50A8715B-28FB-6EDD-B004-01D0E81ED72F}"/>
              </a:ext>
            </a:extLst>
          </p:cNvPr>
          <p:cNvGrpSpPr/>
          <p:nvPr/>
        </p:nvGrpSpPr>
        <p:grpSpPr>
          <a:xfrm>
            <a:off x="5077085" y="2006544"/>
            <a:ext cx="536895" cy="537908"/>
            <a:chOff x="3355597" y="1328643"/>
            <a:chExt cx="536895" cy="537908"/>
          </a:xfrm>
        </p:grpSpPr>
        <p:sp>
          <p:nvSpPr>
            <p:cNvPr id="19" name="椭圆 18">
              <a:extLst>
                <a:ext uri="{FF2B5EF4-FFF2-40B4-BE49-F238E27FC236}">
                  <a16:creationId xmlns:a16="http://schemas.microsoft.com/office/drawing/2014/main" id="{94745EF2-06AD-79C2-00FF-A2A4C62D20DA}"/>
                </a:ext>
              </a:extLst>
            </p:cNvPr>
            <p:cNvSpPr/>
            <p:nvPr/>
          </p:nvSpPr>
          <p:spPr>
            <a:xfrm>
              <a:off x="3355597" y="1329656"/>
              <a:ext cx="536895" cy="53689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D74C1EC-B5A5-84C1-3693-235FB9351C7C}"/>
                    </a:ext>
                  </a:extLst>
                </p:cNvPr>
                <p:cNvSpPr txBox="1"/>
                <p:nvPr/>
              </p:nvSpPr>
              <p:spPr>
                <a:xfrm>
                  <a:off x="3382908" y="1328643"/>
                  <a:ext cx="488980"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0" i="1" smtClean="0">
                            <a:latin typeface="Cambria Math" panose="02040503050406030204" pitchFamily="18" charset="0"/>
                          </a:rPr>
                          <m:t>𝑦</m:t>
                        </m:r>
                      </m:oMath>
                    </m:oMathPara>
                  </a14:m>
                  <a:endParaRPr lang="zh-CN" altLang="en-US" sz="2800" dirty="0"/>
                </a:p>
              </p:txBody>
            </p:sp>
          </mc:Choice>
          <mc:Fallback xmlns="">
            <p:sp>
              <p:nvSpPr>
                <p:cNvPr id="12" name="文本框 11">
                  <a:extLst>
                    <a:ext uri="{FF2B5EF4-FFF2-40B4-BE49-F238E27FC236}">
                      <a16:creationId xmlns:a16="http://schemas.microsoft.com/office/drawing/2014/main" id="{9BD1E554-9F74-5B1D-F65E-27E73E1933F8}"/>
                    </a:ext>
                  </a:extLst>
                </p:cNvPr>
                <p:cNvSpPr txBox="1">
                  <a:spLocks noRot="1" noChangeAspect="1" noMove="1" noResize="1" noEditPoints="1" noAdjustHandles="1" noChangeArrowheads="1" noChangeShapeType="1" noTextEdit="1"/>
                </p:cNvSpPr>
                <p:nvPr/>
              </p:nvSpPr>
              <p:spPr>
                <a:xfrm>
                  <a:off x="3382908" y="1328643"/>
                  <a:ext cx="488980" cy="523220"/>
                </a:xfrm>
                <a:prstGeom prst="rect">
                  <a:avLst/>
                </a:prstGeom>
                <a:blipFill>
                  <a:blip r:embed="rId7"/>
                  <a:stretch>
                    <a:fillRect/>
                  </a:stretch>
                </a:blipFill>
              </p:spPr>
              <p:txBody>
                <a:bodyPr/>
                <a:lstStyle/>
                <a:p>
                  <a:r>
                    <a:rPr lang="zh-CN" altLang="en-US">
                      <a:noFill/>
                    </a:rPr>
                    <a:t> </a:t>
                  </a:r>
                </a:p>
              </p:txBody>
            </p:sp>
          </mc:Fallback>
        </mc:AlternateContent>
      </p:grpSp>
      <p:grpSp>
        <p:nvGrpSpPr>
          <p:cNvPr id="22" name="组合 21">
            <a:extLst>
              <a:ext uri="{FF2B5EF4-FFF2-40B4-BE49-F238E27FC236}">
                <a16:creationId xmlns:a16="http://schemas.microsoft.com/office/drawing/2014/main" id="{412FE655-E95F-9BE6-03A0-BB2F6EEB8110}"/>
              </a:ext>
            </a:extLst>
          </p:cNvPr>
          <p:cNvGrpSpPr/>
          <p:nvPr/>
        </p:nvGrpSpPr>
        <p:grpSpPr>
          <a:xfrm>
            <a:off x="3827149" y="1953806"/>
            <a:ext cx="536895" cy="588975"/>
            <a:chOff x="3355597" y="1277576"/>
            <a:chExt cx="536895" cy="588975"/>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5660C62B-CE8F-9191-15EC-FF0878E0276C}"/>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8"/>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28DF41C-0E1C-741C-CE87-DEFCE00CF191}"/>
                    </a:ext>
                  </a:extLst>
                </p:cNvPr>
                <p:cNvSpPr txBox="1"/>
                <p:nvPr/>
              </p:nvSpPr>
              <p:spPr>
                <a:xfrm>
                  <a:off x="3393854" y="1277576"/>
                  <a:ext cx="474810"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𝐳</m:t>
                        </m:r>
                      </m:oMath>
                    </m:oMathPara>
                  </a14:m>
                  <a:endParaRPr lang="zh-CN" altLang="en-US" sz="3200" b="1" dirty="0">
                    <a:latin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528DF41C-0E1C-741C-CE87-DEFCE00CF191}"/>
                    </a:ext>
                  </a:extLst>
                </p:cNvPr>
                <p:cNvSpPr txBox="1">
                  <a:spLocks noRot="1" noChangeAspect="1" noMove="1" noResize="1" noEditPoints="1" noAdjustHandles="1" noChangeArrowheads="1" noChangeShapeType="1" noTextEdit="1"/>
                </p:cNvSpPr>
                <p:nvPr/>
              </p:nvSpPr>
              <p:spPr>
                <a:xfrm>
                  <a:off x="3393854" y="1277576"/>
                  <a:ext cx="474810" cy="584775"/>
                </a:xfrm>
                <a:prstGeom prst="rect">
                  <a:avLst/>
                </a:prstGeom>
                <a:blipFill>
                  <a:blip r:embed="rId9"/>
                  <a:stretch>
                    <a:fillRect/>
                  </a:stretch>
                </a:blipFill>
              </p:spPr>
              <p:txBody>
                <a:bodyPr/>
                <a:lstStyle/>
                <a:p>
                  <a:r>
                    <a:rPr lang="zh-CN" altLang="en-US">
                      <a:noFill/>
                    </a:rPr>
                    <a:t> </a:t>
                  </a:r>
                </a:p>
              </p:txBody>
            </p:sp>
          </mc:Fallback>
        </mc:AlternateContent>
      </p:grpSp>
      <p:cxnSp>
        <p:nvCxnSpPr>
          <p:cNvPr id="25" name="直接箭头连接符 24">
            <a:extLst>
              <a:ext uri="{FF2B5EF4-FFF2-40B4-BE49-F238E27FC236}">
                <a16:creationId xmlns:a16="http://schemas.microsoft.com/office/drawing/2014/main" id="{5221000D-01DC-3DC4-7A41-D9A9E31D42B0}"/>
              </a:ext>
            </a:extLst>
          </p:cNvPr>
          <p:cNvCxnSpPr>
            <a:cxnSpLocks/>
            <a:stCxn id="10" idx="6"/>
            <a:endCxn id="16" idx="2"/>
          </p:cNvCxnSpPr>
          <p:nvPr/>
        </p:nvCxnSpPr>
        <p:spPr>
          <a:xfrm flipV="1">
            <a:off x="4364781" y="3347061"/>
            <a:ext cx="700074" cy="1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FCB35C64-51D8-50AF-0B5E-0999585CAE2E}"/>
              </a:ext>
            </a:extLst>
          </p:cNvPr>
          <p:cNvCxnSpPr>
            <a:cxnSpLocks/>
            <a:stCxn id="16" idx="1"/>
            <a:endCxn id="23" idx="5"/>
          </p:cNvCxnSpPr>
          <p:nvPr/>
        </p:nvCxnSpPr>
        <p:spPr>
          <a:xfrm flipH="1" flipV="1">
            <a:off x="4285418" y="2464155"/>
            <a:ext cx="858063" cy="69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A709915-7C0D-A776-B104-FDE62A0E46F7}"/>
              </a:ext>
            </a:extLst>
          </p:cNvPr>
          <p:cNvCxnSpPr>
            <a:cxnSpLocks/>
            <a:stCxn id="23" idx="6"/>
            <a:endCxn id="19" idx="2"/>
          </p:cNvCxnSpPr>
          <p:nvPr/>
        </p:nvCxnSpPr>
        <p:spPr>
          <a:xfrm>
            <a:off x="4364044" y="2274334"/>
            <a:ext cx="713041" cy="1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C4E2B147-1050-D9AB-FAAE-F68FC14FE3C2}"/>
              </a:ext>
            </a:extLst>
          </p:cNvPr>
          <p:cNvCxnSpPr>
            <a:cxnSpLocks/>
            <a:stCxn id="10" idx="0"/>
            <a:endCxn id="23" idx="4"/>
          </p:cNvCxnSpPr>
          <p:nvPr/>
        </p:nvCxnSpPr>
        <p:spPr>
          <a:xfrm flipH="1" flipV="1">
            <a:off x="4095597" y="2542781"/>
            <a:ext cx="737" cy="53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圆角 28">
            <a:extLst>
              <a:ext uri="{FF2B5EF4-FFF2-40B4-BE49-F238E27FC236}">
                <a16:creationId xmlns:a16="http://schemas.microsoft.com/office/drawing/2014/main" id="{342BB0DC-6741-D4EA-D77A-4906E948A8A9}"/>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10"/>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7DF63A4-D96D-9775-1D4A-A055D9897291}"/>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32" name="文本框 31">
                <a:extLst>
                  <a:ext uri="{FF2B5EF4-FFF2-40B4-BE49-F238E27FC236}">
                    <a16:creationId xmlns:a16="http://schemas.microsoft.com/office/drawing/2014/main" id="{27DF63A4-D96D-9775-1D4A-A055D9897291}"/>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11"/>
                <a:stretch>
                  <a:fillRect/>
                </a:stretch>
              </a:blipFill>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8A42BF0E-DBE7-F8AD-306F-A90BA693BDAC}"/>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F6170F8-AF26-E8DA-5F48-BFC0AACBE8E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0C835E5-6B41-3626-7B72-D7CBD17315AD}"/>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4B3C62BE-B88B-B739-DBA6-C07A3762FD4C}"/>
              </a:ext>
            </a:extLst>
          </p:cNvPr>
          <p:cNvCxnSpPr>
            <a:cxnSpLocks/>
            <a:stCxn id="34" idx="6"/>
            <a:endCxn id="10"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40" name="直接箭头连接符 39">
            <a:extLst>
              <a:ext uri="{FF2B5EF4-FFF2-40B4-BE49-F238E27FC236}">
                <a16:creationId xmlns:a16="http://schemas.microsoft.com/office/drawing/2014/main" id="{9B08DDF2-74C6-8E52-40CA-8380174459F8}"/>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弧形 40">
            <a:extLst>
              <a:ext uri="{FF2B5EF4-FFF2-40B4-BE49-F238E27FC236}">
                <a16:creationId xmlns:a16="http://schemas.microsoft.com/office/drawing/2014/main" id="{B6D8047F-DA36-7F20-AF18-84B7FC396E1C}"/>
              </a:ext>
            </a:extLst>
          </p:cNvPr>
          <p:cNvSpPr/>
          <p:nvPr/>
        </p:nvSpPr>
        <p:spPr>
          <a:xfrm rot="16013403">
            <a:off x="2960377" y="2270115"/>
            <a:ext cx="1892594" cy="1845583"/>
          </a:xfrm>
          <a:prstGeom prst="arc">
            <a:avLst>
              <a:gd name="adj1" fmla="val 16864084"/>
              <a:gd name="adj2" fmla="val 21482615"/>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25F8F322-AD6C-0647-8E85-9C3D32857DE0}"/>
              </a:ext>
            </a:extLst>
          </p:cNvPr>
          <p:cNvCxnSpPr>
            <a:cxnSpLocks/>
          </p:cNvCxnSpPr>
          <p:nvPr/>
        </p:nvCxnSpPr>
        <p:spPr>
          <a:xfrm flipV="1">
            <a:off x="3174420" y="2464155"/>
            <a:ext cx="703596" cy="702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AB55FBC8-D8D8-D003-0185-40F00A603566}"/>
              </a:ext>
            </a:extLst>
          </p:cNvPr>
          <p:cNvSpPr txBox="1"/>
          <p:nvPr/>
        </p:nvSpPr>
        <p:spPr>
          <a:xfrm>
            <a:off x="7489185" y="4052027"/>
            <a:ext cx="2764864"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Inference model</a:t>
            </a:r>
          </a:p>
        </p:txBody>
      </p:sp>
      <p:grpSp>
        <p:nvGrpSpPr>
          <p:cNvPr id="3" name="组合 2">
            <a:extLst>
              <a:ext uri="{FF2B5EF4-FFF2-40B4-BE49-F238E27FC236}">
                <a16:creationId xmlns:a16="http://schemas.microsoft.com/office/drawing/2014/main" id="{0A2BDADD-6496-09C0-90DF-25F8C8DC0130}"/>
              </a:ext>
            </a:extLst>
          </p:cNvPr>
          <p:cNvGrpSpPr/>
          <p:nvPr/>
        </p:nvGrpSpPr>
        <p:grpSpPr>
          <a:xfrm>
            <a:off x="7579844" y="3080322"/>
            <a:ext cx="536895" cy="552587"/>
            <a:chOff x="3355597" y="1313964"/>
            <a:chExt cx="536895" cy="552587"/>
          </a:xfrm>
          <a:solidFill>
            <a:schemeClr val="bg1">
              <a:lumMod val="50000"/>
            </a:schemeClr>
          </a:solidFill>
        </p:grpSpPr>
        <p:sp>
          <p:nvSpPr>
            <p:cNvPr id="6" name="椭圆 5">
              <a:extLst>
                <a:ext uri="{FF2B5EF4-FFF2-40B4-BE49-F238E27FC236}">
                  <a16:creationId xmlns:a16="http://schemas.microsoft.com/office/drawing/2014/main" id="{BC2B6B2E-CF1A-0131-B893-7DF1FFB2356B}"/>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62ADC6F-6C58-A9B7-521A-17A916A5B4EB}"/>
                    </a:ext>
                  </a:extLst>
                </p:cNvPr>
                <p:cNvSpPr txBox="1"/>
                <p:nvPr/>
              </p:nvSpPr>
              <p:spPr>
                <a:xfrm flipH="1">
                  <a:off x="3456211" y="1313964"/>
                  <a:ext cx="343339"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sz="2800" b="1" i="0" dirty="0" smtClean="0">
                            <a:latin typeface="Cambria Math" panose="02040503050406030204" pitchFamily="18" charset="0"/>
                          </a:rPr>
                          <m:t>𝐱</m:t>
                        </m:r>
                      </m:oMath>
                    </m:oMathPara>
                  </a14:m>
                  <a:endParaRPr lang="zh-CN" altLang="en-US" sz="2000" b="1" dirty="0"/>
                </a:p>
              </p:txBody>
            </p:sp>
          </mc:Choice>
          <mc:Fallback xmlns="">
            <p:sp>
              <p:nvSpPr>
                <p:cNvPr id="9" name="文本框 8">
                  <a:extLst>
                    <a:ext uri="{FF2B5EF4-FFF2-40B4-BE49-F238E27FC236}">
                      <a16:creationId xmlns:a16="http://schemas.microsoft.com/office/drawing/2014/main" id="{662ADC6F-6C58-A9B7-521A-17A916A5B4EB}"/>
                    </a:ext>
                  </a:extLst>
                </p:cNvPr>
                <p:cNvSpPr txBox="1">
                  <a:spLocks noRot="1" noChangeAspect="1" noMove="1" noResize="1" noEditPoints="1" noAdjustHandles="1" noChangeArrowheads="1" noChangeShapeType="1" noTextEdit="1"/>
                </p:cNvSpPr>
                <p:nvPr/>
              </p:nvSpPr>
              <p:spPr>
                <a:xfrm flipH="1">
                  <a:off x="3456211" y="1313964"/>
                  <a:ext cx="343339" cy="523220"/>
                </a:xfrm>
                <a:prstGeom prst="rect">
                  <a:avLst/>
                </a:prstGeom>
                <a:blipFill>
                  <a:blip r:embed="rId16"/>
                  <a:stretch>
                    <a:fillRect/>
                  </a:stretch>
                </a:blipFill>
              </p:spPr>
              <p:txBody>
                <a:bodyPr/>
                <a:lstStyle/>
                <a:p>
                  <a:r>
                    <a:rPr lang="zh-CN" altLang="en-US">
                      <a:noFill/>
                    </a:rPr>
                    <a:t> </a:t>
                  </a:r>
                </a:p>
              </p:txBody>
            </p:sp>
          </mc:Fallback>
        </mc:AlternateContent>
      </p:grpSp>
      <p:grpSp>
        <p:nvGrpSpPr>
          <p:cNvPr id="12" name="组合 11">
            <a:extLst>
              <a:ext uri="{FF2B5EF4-FFF2-40B4-BE49-F238E27FC236}">
                <a16:creationId xmlns:a16="http://schemas.microsoft.com/office/drawing/2014/main" id="{E9C3B390-AC1A-C151-0357-D2C2E20F8811}"/>
              </a:ext>
            </a:extLst>
          </p:cNvPr>
          <p:cNvGrpSpPr/>
          <p:nvPr/>
        </p:nvGrpSpPr>
        <p:grpSpPr>
          <a:xfrm>
            <a:off x="8835397" y="3075466"/>
            <a:ext cx="536895" cy="565831"/>
            <a:chOff x="3355597" y="1300720"/>
            <a:chExt cx="536895" cy="565831"/>
          </a:xfrm>
        </p:grpSpPr>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98587D57-3A6E-31EC-FB7A-DD93DF5AC5A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8" name="椭圆 7">
                  <a:extLst>
                    <a:ext uri="{FF2B5EF4-FFF2-40B4-BE49-F238E27FC236}">
                      <a16:creationId xmlns:a16="http://schemas.microsoft.com/office/drawing/2014/main" id="{F29FE861-B2EB-7066-5C19-1C6C9AFBEA2C}"/>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7"/>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DE352D7D-DE6E-3DA6-F052-45A8305C661B}"/>
                    </a:ext>
                  </a:extLst>
                </p:cNvPr>
                <p:cNvSpPr txBox="1"/>
                <p:nvPr/>
              </p:nvSpPr>
              <p:spPr>
                <a:xfrm>
                  <a:off x="3386253" y="1300720"/>
                  <a:ext cx="4791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a:latin typeface="Cambria Math" panose="02040503050406030204" pitchFamily="18" charset="0"/>
                          </a:rPr>
                          <m:t>𝐮</m:t>
                        </m:r>
                      </m:oMath>
                    </m:oMathPara>
                  </a14:m>
                  <a:endParaRPr lang="zh-CN" altLang="en-US" sz="2800" b="1" dirty="0">
                    <a:latin typeface="Cambria Math" panose="02040503050406030204" pitchFamily="18" charset="0"/>
                  </a:endParaRPr>
                </a:p>
              </p:txBody>
            </p:sp>
          </mc:Choice>
          <mc:Fallback xmlns="">
            <p:sp>
              <p:nvSpPr>
                <p:cNvPr id="43" name="文本框 42">
                  <a:extLst>
                    <a:ext uri="{FF2B5EF4-FFF2-40B4-BE49-F238E27FC236}">
                      <a16:creationId xmlns:a16="http://schemas.microsoft.com/office/drawing/2014/main" id="{DE352D7D-DE6E-3DA6-F052-45A8305C661B}"/>
                    </a:ext>
                  </a:extLst>
                </p:cNvPr>
                <p:cNvSpPr txBox="1">
                  <a:spLocks noRot="1" noChangeAspect="1" noMove="1" noResize="1" noEditPoints="1" noAdjustHandles="1" noChangeArrowheads="1" noChangeShapeType="1" noTextEdit="1"/>
                </p:cNvSpPr>
                <p:nvPr/>
              </p:nvSpPr>
              <p:spPr>
                <a:xfrm>
                  <a:off x="3386253" y="1300720"/>
                  <a:ext cx="479106" cy="523220"/>
                </a:xfrm>
                <a:prstGeom prst="rect">
                  <a:avLst/>
                </a:prstGeom>
                <a:blipFill>
                  <a:blip r:embed="rId18"/>
                  <a:stretch>
                    <a:fillRect/>
                  </a:stretch>
                </a:blipFill>
              </p:spPr>
              <p:txBody>
                <a:bodyPr/>
                <a:lstStyle/>
                <a:p>
                  <a:r>
                    <a:rPr lang="zh-CN" altLang="en-US">
                      <a:noFill/>
                    </a:rPr>
                    <a:t> </a:t>
                  </a:r>
                </a:p>
              </p:txBody>
            </p:sp>
          </mc:Fallback>
        </mc:AlternateContent>
      </p:grpSp>
      <p:grpSp>
        <p:nvGrpSpPr>
          <p:cNvPr id="44" name="组合 43">
            <a:extLst>
              <a:ext uri="{FF2B5EF4-FFF2-40B4-BE49-F238E27FC236}">
                <a16:creationId xmlns:a16="http://schemas.microsoft.com/office/drawing/2014/main" id="{AC03F0D0-A1A0-4B9C-F732-888BE2868DBB}"/>
              </a:ext>
            </a:extLst>
          </p:cNvPr>
          <p:cNvGrpSpPr/>
          <p:nvPr/>
        </p:nvGrpSpPr>
        <p:grpSpPr>
          <a:xfrm>
            <a:off x="10004345" y="3075466"/>
            <a:ext cx="707373" cy="565830"/>
            <a:chOff x="3313225" y="1300721"/>
            <a:chExt cx="707373" cy="565830"/>
          </a:xfrm>
        </p:grpSpPr>
        <mc:AlternateContent xmlns:mc="http://schemas.openxmlformats.org/markup-compatibility/2006" xmlns:a14="http://schemas.microsoft.com/office/drawing/2010/main">
          <mc:Choice Requires="a14">
            <p:sp>
              <p:nvSpPr>
                <p:cNvPr id="45" name="椭圆 44">
                  <a:extLst>
                    <a:ext uri="{FF2B5EF4-FFF2-40B4-BE49-F238E27FC236}">
                      <a16:creationId xmlns:a16="http://schemas.microsoft.com/office/drawing/2014/main" id="{899074AA-AFE2-E1CD-4350-D3115FDB07BD}"/>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1" name="椭圆 10">
                  <a:extLst>
                    <a:ext uri="{FF2B5EF4-FFF2-40B4-BE49-F238E27FC236}">
                      <a16:creationId xmlns:a16="http://schemas.microsoft.com/office/drawing/2014/main" id="{AC7FDD23-2538-8E3D-30A3-8081662EF7B9}"/>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9"/>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26A0FCCE-878F-E8F0-07F0-FEF10AA827A1}"/>
                    </a:ext>
                  </a:extLst>
                </p:cNvPr>
                <p:cNvSpPr txBox="1"/>
                <p:nvPr/>
              </p:nvSpPr>
              <p:spPr>
                <a:xfrm>
                  <a:off x="3313225" y="1300721"/>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zh-CN" altLang="en-US" dirty="0"/>
                </a:p>
              </p:txBody>
            </p:sp>
          </mc:Choice>
          <mc:Fallback xmlns="">
            <p:sp>
              <p:nvSpPr>
                <p:cNvPr id="46" name="文本框 45">
                  <a:extLst>
                    <a:ext uri="{FF2B5EF4-FFF2-40B4-BE49-F238E27FC236}">
                      <a16:creationId xmlns:a16="http://schemas.microsoft.com/office/drawing/2014/main" id="{26A0FCCE-878F-E8F0-07F0-FEF10AA827A1}"/>
                    </a:ext>
                  </a:extLst>
                </p:cNvPr>
                <p:cNvSpPr txBox="1">
                  <a:spLocks noRot="1" noChangeAspect="1" noMove="1" noResize="1" noEditPoints="1" noAdjustHandles="1" noChangeArrowheads="1" noChangeShapeType="1" noTextEdit="1"/>
                </p:cNvSpPr>
                <p:nvPr/>
              </p:nvSpPr>
              <p:spPr>
                <a:xfrm>
                  <a:off x="3313225" y="1300721"/>
                  <a:ext cx="707373" cy="523220"/>
                </a:xfrm>
                <a:prstGeom prst="rect">
                  <a:avLst/>
                </a:prstGeom>
                <a:blipFill>
                  <a:blip r:embed="rId20"/>
                  <a:stretch>
                    <a:fillRect/>
                  </a:stretch>
                </a:blipFill>
              </p:spPr>
              <p:txBody>
                <a:bodyPr/>
                <a:lstStyle/>
                <a:p>
                  <a:r>
                    <a:rPr lang="zh-CN" altLang="en-US">
                      <a:noFill/>
                    </a:rPr>
                    <a:t> </a:t>
                  </a:r>
                </a:p>
              </p:txBody>
            </p:sp>
          </mc:Fallback>
        </mc:AlternateContent>
      </p:grpSp>
      <p:grpSp>
        <p:nvGrpSpPr>
          <p:cNvPr id="47" name="组合 46">
            <a:extLst>
              <a:ext uri="{FF2B5EF4-FFF2-40B4-BE49-F238E27FC236}">
                <a16:creationId xmlns:a16="http://schemas.microsoft.com/office/drawing/2014/main" id="{E8CE3234-17C1-8FC8-9400-174645265C0E}"/>
              </a:ext>
            </a:extLst>
          </p:cNvPr>
          <p:cNvGrpSpPr/>
          <p:nvPr/>
        </p:nvGrpSpPr>
        <p:grpSpPr>
          <a:xfrm>
            <a:off x="8837624" y="1939528"/>
            <a:ext cx="536895" cy="584775"/>
            <a:chOff x="3355597" y="1281776"/>
            <a:chExt cx="536895" cy="584775"/>
          </a:xfrm>
        </p:grpSpPr>
        <mc:AlternateContent xmlns:mc="http://schemas.openxmlformats.org/markup-compatibility/2006" xmlns:a14="http://schemas.microsoft.com/office/drawing/2010/main">
          <mc:Choice Requires="a14">
            <p:sp>
              <p:nvSpPr>
                <p:cNvPr id="48" name="椭圆 47">
                  <a:extLst>
                    <a:ext uri="{FF2B5EF4-FFF2-40B4-BE49-F238E27FC236}">
                      <a16:creationId xmlns:a16="http://schemas.microsoft.com/office/drawing/2014/main" id="{B2E771CA-FB0E-921C-2437-AA4E4FCB5EB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21"/>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5234667B-9EB9-218B-5F7F-AB4C2D326D2D}"/>
                    </a:ext>
                  </a:extLst>
                </p:cNvPr>
                <p:cNvSpPr txBox="1"/>
                <p:nvPr/>
              </p:nvSpPr>
              <p:spPr>
                <a:xfrm>
                  <a:off x="3384028" y="1281776"/>
                  <a:ext cx="498855"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latin typeface="Cambria Math" panose="02040503050406030204" pitchFamily="18" charset="0"/>
                          </a:rPr>
                          <m:t>𝐳</m:t>
                        </m:r>
                      </m:oMath>
                    </m:oMathPara>
                  </a14:m>
                  <a:endParaRPr lang="zh-CN" altLang="en-US" sz="3200" b="1" dirty="0"/>
                </a:p>
              </p:txBody>
            </p:sp>
          </mc:Choice>
          <mc:Fallback xmlns="">
            <p:sp>
              <p:nvSpPr>
                <p:cNvPr id="49" name="文本框 48">
                  <a:extLst>
                    <a:ext uri="{FF2B5EF4-FFF2-40B4-BE49-F238E27FC236}">
                      <a16:creationId xmlns:a16="http://schemas.microsoft.com/office/drawing/2014/main" id="{5234667B-9EB9-218B-5F7F-AB4C2D326D2D}"/>
                    </a:ext>
                  </a:extLst>
                </p:cNvPr>
                <p:cNvSpPr txBox="1">
                  <a:spLocks noRot="1" noChangeAspect="1" noMove="1" noResize="1" noEditPoints="1" noAdjustHandles="1" noChangeArrowheads="1" noChangeShapeType="1" noTextEdit="1"/>
                </p:cNvSpPr>
                <p:nvPr/>
              </p:nvSpPr>
              <p:spPr>
                <a:xfrm>
                  <a:off x="3384028" y="1281776"/>
                  <a:ext cx="498855" cy="584775"/>
                </a:xfrm>
                <a:prstGeom prst="rect">
                  <a:avLst/>
                </a:prstGeom>
                <a:blipFill>
                  <a:blip r:embed="rId22"/>
                  <a:stretch>
                    <a:fillRect/>
                  </a:stretch>
                </a:blipFill>
              </p:spPr>
              <p:txBody>
                <a:bodyPr/>
                <a:lstStyle/>
                <a:p>
                  <a:r>
                    <a:rPr lang="zh-CN" altLang="en-US">
                      <a:noFill/>
                    </a:rPr>
                    <a:t> </a:t>
                  </a:r>
                </a:p>
              </p:txBody>
            </p:sp>
          </mc:Fallback>
        </mc:AlternateContent>
      </p:grpSp>
      <p:cxnSp>
        <p:nvCxnSpPr>
          <p:cNvPr id="50" name="直接箭头连接符 49">
            <a:extLst>
              <a:ext uri="{FF2B5EF4-FFF2-40B4-BE49-F238E27FC236}">
                <a16:creationId xmlns:a16="http://schemas.microsoft.com/office/drawing/2014/main" id="{F3CC7B35-EA81-7216-1ADC-B781467C2751}"/>
              </a:ext>
            </a:extLst>
          </p:cNvPr>
          <p:cNvCxnSpPr>
            <a:cxnSpLocks/>
            <a:stCxn id="6" idx="6"/>
            <a:endCxn id="13" idx="2"/>
          </p:cNvCxnSpPr>
          <p:nvPr/>
        </p:nvCxnSpPr>
        <p:spPr>
          <a:xfrm>
            <a:off x="8116739" y="3364462"/>
            <a:ext cx="718658" cy="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7BB7B7EC-0D8A-33AC-E376-7BE179714AAB}"/>
              </a:ext>
            </a:extLst>
          </p:cNvPr>
          <p:cNvCxnSpPr>
            <a:cxnSpLocks/>
            <a:stCxn id="6" idx="7"/>
          </p:cNvCxnSpPr>
          <p:nvPr/>
        </p:nvCxnSpPr>
        <p:spPr>
          <a:xfrm flipV="1">
            <a:off x="8038113" y="2401119"/>
            <a:ext cx="837669" cy="7735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B3B5A807-D175-0D2C-149C-17D7A6033FB0}"/>
              </a:ext>
            </a:extLst>
          </p:cNvPr>
          <p:cNvCxnSpPr>
            <a:cxnSpLocks/>
            <a:stCxn id="13" idx="6"/>
            <a:endCxn id="45" idx="2"/>
          </p:cNvCxnSpPr>
          <p:nvPr/>
        </p:nvCxnSpPr>
        <p:spPr>
          <a:xfrm flipV="1">
            <a:off x="9372292" y="3372849"/>
            <a:ext cx="6744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A4614DDF-5DDB-406B-1707-327AA97FE27A}"/>
              </a:ext>
            </a:extLst>
          </p:cNvPr>
          <p:cNvCxnSpPr>
            <a:cxnSpLocks/>
          </p:cNvCxnSpPr>
          <p:nvPr/>
        </p:nvCxnSpPr>
        <p:spPr>
          <a:xfrm flipV="1">
            <a:off x="9103271" y="2524304"/>
            <a:ext cx="0" cy="580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04B49C9A-67B0-A763-5415-6FF30F9EB7B3}"/>
              </a:ext>
            </a:extLst>
          </p:cNvPr>
          <p:cNvCxnSpPr>
            <a:cxnSpLocks/>
          </p:cNvCxnSpPr>
          <p:nvPr/>
        </p:nvCxnSpPr>
        <p:spPr>
          <a:xfrm flipH="1" flipV="1">
            <a:off x="9330761" y="2401119"/>
            <a:ext cx="790845" cy="747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矩形: 圆角 54">
            <a:extLst>
              <a:ext uri="{FF2B5EF4-FFF2-40B4-BE49-F238E27FC236}">
                <a16:creationId xmlns:a16="http://schemas.microsoft.com/office/drawing/2014/main" id="{EB34CE03-B1AF-3253-DB9A-B421811D86CA}"/>
              </a:ext>
            </a:extLst>
          </p:cNvPr>
          <p:cNvSpPr/>
          <p:nvPr/>
        </p:nvSpPr>
        <p:spPr>
          <a:xfrm>
            <a:off x="6928840" y="1900801"/>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20036C1A-EB7C-5154-D294-B766A20B362E}"/>
                  </a:ext>
                </a:extLst>
              </p:cNvPr>
              <p:cNvSpPr txBox="1"/>
              <p:nvPr/>
            </p:nvSpPr>
            <p:spPr>
              <a:xfrm>
                <a:off x="6918026" y="3025270"/>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56" name="文本框 55">
                <a:extLst>
                  <a:ext uri="{FF2B5EF4-FFF2-40B4-BE49-F238E27FC236}">
                    <a16:creationId xmlns:a16="http://schemas.microsoft.com/office/drawing/2014/main" id="{20036C1A-EB7C-5154-D294-B766A20B362E}"/>
                  </a:ext>
                </a:extLst>
              </p:cNvPr>
              <p:cNvSpPr txBox="1">
                <a:spLocks noRot="1" noChangeAspect="1" noMove="1" noResize="1" noEditPoints="1" noAdjustHandles="1" noChangeArrowheads="1" noChangeShapeType="1" noTextEdit="1"/>
              </p:cNvSpPr>
              <p:nvPr/>
            </p:nvSpPr>
            <p:spPr>
              <a:xfrm>
                <a:off x="6918026" y="3025270"/>
                <a:ext cx="626671" cy="584775"/>
              </a:xfrm>
              <a:prstGeom prst="rect">
                <a:avLst/>
              </a:prstGeom>
              <a:blipFill>
                <a:blip r:embed="rId23"/>
                <a:stretch>
                  <a:fillRect/>
                </a:stretch>
              </a:blipFill>
            </p:spPr>
            <p:txBody>
              <a:bodyPr/>
              <a:lstStyle/>
              <a:p>
                <a:r>
                  <a:rPr lang="zh-CN" altLang="en-US">
                    <a:noFill/>
                  </a:rPr>
                  <a:t> </a:t>
                </a:r>
              </a:p>
            </p:txBody>
          </p:sp>
        </mc:Fallback>
      </mc:AlternateContent>
      <p:sp>
        <p:nvSpPr>
          <p:cNvPr id="57" name="矩形: 圆角 56">
            <a:extLst>
              <a:ext uri="{FF2B5EF4-FFF2-40B4-BE49-F238E27FC236}">
                <a16:creationId xmlns:a16="http://schemas.microsoft.com/office/drawing/2014/main" id="{2147FA2B-2544-10AB-6B16-0FA944FCFAE4}"/>
              </a:ext>
            </a:extLst>
          </p:cNvPr>
          <p:cNvSpPr/>
          <p:nvPr/>
        </p:nvSpPr>
        <p:spPr>
          <a:xfrm>
            <a:off x="6832074" y="1755618"/>
            <a:ext cx="4062727"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03F315BC-C134-207D-8D37-87AC4F43AD67}"/>
                  </a:ext>
                </a:extLst>
              </p:cNvPr>
              <p:cNvSpPr txBox="1"/>
              <p:nvPr/>
            </p:nvSpPr>
            <p:spPr>
              <a:xfrm>
                <a:off x="10219437" y="1764456"/>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58" name="文本框 57">
                <a:extLst>
                  <a:ext uri="{FF2B5EF4-FFF2-40B4-BE49-F238E27FC236}">
                    <a16:creationId xmlns:a16="http://schemas.microsoft.com/office/drawing/2014/main" id="{03F315BC-C134-207D-8D37-87AC4F43AD67}"/>
                  </a:ext>
                </a:extLst>
              </p:cNvPr>
              <p:cNvSpPr txBox="1">
                <a:spLocks noRot="1" noChangeAspect="1" noMove="1" noResize="1" noEditPoints="1" noAdjustHandles="1" noChangeArrowheads="1" noChangeShapeType="1" noTextEdit="1"/>
              </p:cNvSpPr>
              <p:nvPr/>
            </p:nvSpPr>
            <p:spPr>
              <a:xfrm>
                <a:off x="10219437" y="1764456"/>
                <a:ext cx="354435" cy="584775"/>
              </a:xfrm>
              <a:prstGeom prst="rect">
                <a:avLst/>
              </a:prstGeom>
              <a:blipFill>
                <a:blip r:embed="rId24"/>
                <a:stretch>
                  <a:fillRect r="-6780"/>
                </a:stretch>
              </a:blipFill>
            </p:spPr>
            <p:txBody>
              <a:bodyPr/>
              <a:lstStyle/>
              <a:p>
                <a:r>
                  <a:rPr lang="zh-CN" altLang="en-US">
                    <a:noFill/>
                  </a:rPr>
                  <a:t> </a:t>
                </a:r>
              </a:p>
            </p:txBody>
          </p:sp>
        </mc:Fallback>
      </mc:AlternateContent>
      <p:sp>
        <p:nvSpPr>
          <p:cNvPr id="59" name="文本框 58">
            <a:extLst>
              <a:ext uri="{FF2B5EF4-FFF2-40B4-BE49-F238E27FC236}">
                <a16:creationId xmlns:a16="http://schemas.microsoft.com/office/drawing/2014/main" id="{B7C0323C-3318-6980-74AD-242ED3A9953A}"/>
              </a:ext>
            </a:extLst>
          </p:cNvPr>
          <p:cNvSpPr txBox="1"/>
          <p:nvPr/>
        </p:nvSpPr>
        <p:spPr>
          <a:xfrm>
            <a:off x="2968725" y="4075647"/>
            <a:ext cx="2764864"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Generative model</a:t>
            </a:r>
          </a:p>
        </p:txBody>
      </p:sp>
    </p:spTree>
    <p:extLst>
      <p:ext uri="{BB962C8B-B14F-4D97-AF65-F5344CB8AC3E}">
        <p14:creationId xmlns:p14="http://schemas.microsoft.com/office/powerpoint/2010/main" val="350031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Variational domain-indexing (VDI)</a:t>
            </a:r>
          </a:p>
        </p:txBody>
      </p:sp>
      <p:sp>
        <p:nvSpPr>
          <p:cNvPr id="12" name="文本框 11">
            <a:extLst>
              <a:ext uri="{FF2B5EF4-FFF2-40B4-BE49-F238E27FC236}">
                <a16:creationId xmlns:a16="http://schemas.microsoft.com/office/drawing/2014/main" id="{B06DF7D2-D444-0C05-C01A-2677BD791F1E}"/>
              </a:ext>
            </a:extLst>
          </p:cNvPr>
          <p:cNvSpPr txBox="1"/>
          <p:nvPr/>
        </p:nvSpPr>
        <p:spPr>
          <a:xfrm>
            <a:off x="891748" y="4506614"/>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Maximize Evidence Lower Bound (ELBO): </a:t>
            </a:r>
          </a:p>
        </p:txBody>
      </p:sp>
      <p:pic>
        <p:nvPicPr>
          <p:cNvPr id="6" name="图片 5">
            <a:extLst>
              <a:ext uri="{FF2B5EF4-FFF2-40B4-BE49-F238E27FC236}">
                <a16:creationId xmlns:a16="http://schemas.microsoft.com/office/drawing/2014/main" id="{48D3D44A-D1BF-80F1-AE11-4DAFFCDECE11}"/>
              </a:ext>
            </a:extLst>
          </p:cNvPr>
          <p:cNvPicPr>
            <a:picLocks noChangeAspect="1"/>
          </p:cNvPicPr>
          <p:nvPr/>
        </p:nvPicPr>
        <p:blipFill>
          <a:blip r:embed="rId3"/>
          <a:stretch>
            <a:fillRect/>
          </a:stretch>
        </p:blipFill>
        <p:spPr>
          <a:xfrm>
            <a:off x="790392" y="5030486"/>
            <a:ext cx="10375239" cy="561050"/>
          </a:xfrm>
          <a:prstGeom prst="rect">
            <a:avLst/>
          </a:prstGeom>
        </p:spPr>
      </p:pic>
      <p:sp>
        <p:nvSpPr>
          <p:cNvPr id="8" name="灯片编号占位符 7">
            <a:extLst>
              <a:ext uri="{FF2B5EF4-FFF2-40B4-BE49-F238E27FC236}">
                <a16:creationId xmlns:a16="http://schemas.microsoft.com/office/drawing/2014/main" id="{69B2F507-1437-05B6-71C2-9F0F8842BCFC}"/>
              </a:ext>
            </a:extLst>
          </p:cNvPr>
          <p:cNvSpPr>
            <a:spLocks noGrp="1"/>
          </p:cNvSpPr>
          <p:nvPr>
            <p:ph type="sldNum" sz="quarter" idx="12"/>
          </p:nvPr>
        </p:nvSpPr>
        <p:spPr/>
        <p:txBody>
          <a:bodyPr/>
          <a:lstStyle/>
          <a:p>
            <a:fld id="{EADB07B0-9172-4DB0-AB84-456747B063D5}" type="slidenum">
              <a:rPr lang="zh-CN" altLang="en-US" smtClean="0"/>
              <a:t>20</a:t>
            </a:fld>
            <a:endParaRPr lang="zh-CN" altLang="en-US"/>
          </a:p>
        </p:txBody>
      </p:sp>
      <p:grpSp>
        <p:nvGrpSpPr>
          <p:cNvPr id="110" name="组合 109">
            <a:extLst>
              <a:ext uri="{FF2B5EF4-FFF2-40B4-BE49-F238E27FC236}">
                <a16:creationId xmlns:a16="http://schemas.microsoft.com/office/drawing/2014/main" id="{CE8F244F-F558-711A-7E49-0D164A74EEC2}"/>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111" name="椭圆 110">
                  <a:extLst>
                    <a:ext uri="{FF2B5EF4-FFF2-40B4-BE49-F238E27FC236}">
                      <a16:creationId xmlns:a16="http://schemas.microsoft.com/office/drawing/2014/main" id="{D8D3474B-32F5-D873-1122-9AE0919B9EB2}"/>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C7EDB9C9-81C9-3736-83E9-F621A3ABB226}"/>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12" name="文本框 111">
                  <a:extLst>
                    <a:ext uri="{FF2B5EF4-FFF2-40B4-BE49-F238E27FC236}">
                      <a16:creationId xmlns:a16="http://schemas.microsoft.com/office/drawing/2014/main" id="{C7EDB9C9-81C9-3736-83E9-F621A3ABB226}"/>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2BF9254C-B739-5B87-2825-A23DAB1602B8}"/>
              </a:ext>
            </a:extLst>
          </p:cNvPr>
          <p:cNvGrpSpPr/>
          <p:nvPr/>
        </p:nvGrpSpPr>
        <p:grpSpPr>
          <a:xfrm>
            <a:off x="5064855" y="3078613"/>
            <a:ext cx="536895" cy="536895"/>
            <a:chOff x="3355597" y="1329656"/>
            <a:chExt cx="536895" cy="536895"/>
          </a:xfrm>
          <a:solidFill>
            <a:schemeClr val="bg1">
              <a:lumMod val="50000"/>
            </a:schemeClr>
          </a:solidFill>
        </p:grpSpPr>
        <p:sp>
          <p:nvSpPr>
            <p:cNvPr id="114" name="椭圆 113">
              <a:extLst>
                <a:ext uri="{FF2B5EF4-FFF2-40B4-BE49-F238E27FC236}">
                  <a16:creationId xmlns:a16="http://schemas.microsoft.com/office/drawing/2014/main" id="{A7789651-C5D3-13B2-2CC8-FA8619A0985D}"/>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FD8F2F8C-8BEA-89CE-808E-6B30AB900A9C}"/>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115" name="文本框 114">
                  <a:extLst>
                    <a:ext uri="{FF2B5EF4-FFF2-40B4-BE49-F238E27FC236}">
                      <a16:creationId xmlns:a16="http://schemas.microsoft.com/office/drawing/2014/main" id="{FD8F2F8C-8BEA-89CE-808E-6B30AB900A9C}"/>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6"/>
                  <a:stretch>
                    <a:fillRect/>
                  </a:stretch>
                </a:blipFill>
              </p:spPr>
              <p:txBody>
                <a:bodyPr/>
                <a:lstStyle/>
                <a:p>
                  <a:r>
                    <a:rPr lang="zh-CN" altLang="en-US">
                      <a:noFill/>
                    </a:rPr>
                    <a:t> </a:t>
                  </a:r>
                </a:p>
              </p:txBody>
            </p:sp>
          </mc:Fallback>
        </mc:AlternateContent>
      </p:grpSp>
      <p:grpSp>
        <p:nvGrpSpPr>
          <p:cNvPr id="116" name="组合 115">
            <a:extLst>
              <a:ext uri="{FF2B5EF4-FFF2-40B4-BE49-F238E27FC236}">
                <a16:creationId xmlns:a16="http://schemas.microsoft.com/office/drawing/2014/main" id="{3ED71F13-1A12-0347-737C-52EAF193087E}"/>
              </a:ext>
            </a:extLst>
          </p:cNvPr>
          <p:cNvGrpSpPr/>
          <p:nvPr/>
        </p:nvGrpSpPr>
        <p:grpSpPr>
          <a:xfrm>
            <a:off x="5077085" y="2006544"/>
            <a:ext cx="536895" cy="537908"/>
            <a:chOff x="3355597" y="1328643"/>
            <a:chExt cx="536895" cy="537908"/>
          </a:xfrm>
        </p:grpSpPr>
        <p:sp>
          <p:nvSpPr>
            <p:cNvPr id="117" name="椭圆 116">
              <a:extLst>
                <a:ext uri="{FF2B5EF4-FFF2-40B4-BE49-F238E27FC236}">
                  <a16:creationId xmlns:a16="http://schemas.microsoft.com/office/drawing/2014/main" id="{AF064935-B697-A2B7-0559-4429FBF44B26}"/>
                </a:ext>
              </a:extLst>
            </p:cNvPr>
            <p:cNvSpPr/>
            <p:nvPr/>
          </p:nvSpPr>
          <p:spPr>
            <a:xfrm>
              <a:off x="3355597" y="1329656"/>
              <a:ext cx="536895" cy="53689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4A8F3C50-4F98-C722-D220-FD2216F1FD86}"/>
                    </a:ext>
                  </a:extLst>
                </p:cNvPr>
                <p:cNvSpPr txBox="1"/>
                <p:nvPr/>
              </p:nvSpPr>
              <p:spPr>
                <a:xfrm>
                  <a:off x="3382908" y="1328643"/>
                  <a:ext cx="488980"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0" i="1" smtClean="0">
                            <a:latin typeface="Cambria Math" panose="02040503050406030204" pitchFamily="18" charset="0"/>
                          </a:rPr>
                          <m:t>𝑦</m:t>
                        </m:r>
                      </m:oMath>
                    </m:oMathPara>
                  </a14:m>
                  <a:endParaRPr lang="zh-CN" altLang="en-US" sz="2800" dirty="0"/>
                </a:p>
              </p:txBody>
            </p:sp>
          </mc:Choice>
          <mc:Fallback xmlns="">
            <p:sp>
              <p:nvSpPr>
                <p:cNvPr id="12" name="文本框 11">
                  <a:extLst>
                    <a:ext uri="{FF2B5EF4-FFF2-40B4-BE49-F238E27FC236}">
                      <a16:creationId xmlns:a16="http://schemas.microsoft.com/office/drawing/2014/main" id="{9BD1E554-9F74-5B1D-F65E-27E73E1933F8}"/>
                    </a:ext>
                  </a:extLst>
                </p:cNvPr>
                <p:cNvSpPr txBox="1">
                  <a:spLocks noRot="1" noChangeAspect="1" noMove="1" noResize="1" noEditPoints="1" noAdjustHandles="1" noChangeArrowheads="1" noChangeShapeType="1" noTextEdit="1"/>
                </p:cNvSpPr>
                <p:nvPr/>
              </p:nvSpPr>
              <p:spPr>
                <a:xfrm>
                  <a:off x="3382908" y="1328643"/>
                  <a:ext cx="488980" cy="523220"/>
                </a:xfrm>
                <a:prstGeom prst="rect">
                  <a:avLst/>
                </a:prstGeom>
                <a:blipFill>
                  <a:blip r:embed="rId7"/>
                  <a:stretch>
                    <a:fillRect/>
                  </a:stretch>
                </a:blipFill>
              </p:spPr>
              <p:txBody>
                <a:bodyPr/>
                <a:lstStyle/>
                <a:p>
                  <a:r>
                    <a:rPr lang="zh-CN" altLang="en-US">
                      <a:noFill/>
                    </a:rPr>
                    <a:t> </a:t>
                  </a:r>
                </a:p>
              </p:txBody>
            </p:sp>
          </mc:Fallback>
        </mc:AlternateContent>
      </p:grpSp>
      <p:grpSp>
        <p:nvGrpSpPr>
          <p:cNvPr id="119" name="组合 118">
            <a:extLst>
              <a:ext uri="{FF2B5EF4-FFF2-40B4-BE49-F238E27FC236}">
                <a16:creationId xmlns:a16="http://schemas.microsoft.com/office/drawing/2014/main" id="{F9BFF61F-07E9-100C-EA9C-6DAFDBC96A50}"/>
              </a:ext>
            </a:extLst>
          </p:cNvPr>
          <p:cNvGrpSpPr/>
          <p:nvPr/>
        </p:nvGrpSpPr>
        <p:grpSpPr>
          <a:xfrm>
            <a:off x="3827149" y="1953806"/>
            <a:ext cx="536895" cy="588975"/>
            <a:chOff x="3355597" y="1277576"/>
            <a:chExt cx="536895" cy="588975"/>
          </a:xfrm>
        </p:grpSpPr>
        <mc:AlternateContent xmlns:mc="http://schemas.openxmlformats.org/markup-compatibility/2006" xmlns:a14="http://schemas.microsoft.com/office/drawing/2010/main">
          <mc:Choice Requires="a14">
            <p:sp>
              <p:nvSpPr>
                <p:cNvPr id="120" name="椭圆 119">
                  <a:extLst>
                    <a:ext uri="{FF2B5EF4-FFF2-40B4-BE49-F238E27FC236}">
                      <a16:creationId xmlns:a16="http://schemas.microsoft.com/office/drawing/2014/main" id="{38CB773F-1754-2800-295C-5B7A08BAF7AA}"/>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8"/>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7AA73EDC-1A63-CC77-8146-416E658583BD}"/>
                    </a:ext>
                  </a:extLst>
                </p:cNvPr>
                <p:cNvSpPr txBox="1"/>
                <p:nvPr/>
              </p:nvSpPr>
              <p:spPr>
                <a:xfrm>
                  <a:off x="3393854" y="1277576"/>
                  <a:ext cx="474810"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𝐳</m:t>
                        </m:r>
                      </m:oMath>
                    </m:oMathPara>
                  </a14:m>
                  <a:endParaRPr lang="zh-CN" altLang="en-US" sz="3200" b="1" dirty="0">
                    <a:latin typeface="Cambria Math" panose="02040503050406030204" pitchFamily="18" charset="0"/>
                  </a:endParaRPr>
                </a:p>
              </p:txBody>
            </p:sp>
          </mc:Choice>
          <mc:Fallback xmlns="">
            <p:sp>
              <p:nvSpPr>
                <p:cNvPr id="121" name="文本框 120">
                  <a:extLst>
                    <a:ext uri="{FF2B5EF4-FFF2-40B4-BE49-F238E27FC236}">
                      <a16:creationId xmlns:a16="http://schemas.microsoft.com/office/drawing/2014/main" id="{7AA73EDC-1A63-CC77-8146-416E658583BD}"/>
                    </a:ext>
                  </a:extLst>
                </p:cNvPr>
                <p:cNvSpPr txBox="1">
                  <a:spLocks noRot="1" noChangeAspect="1" noMove="1" noResize="1" noEditPoints="1" noAdjustHandles="1" noChangeArrowheads="1" noChangeShapeType="1" noTextEdit="1"/>
                </p:cNvSpPr>
                <p:nvPr/>
              </p:nvSpPr>
              <p:spPr>
                <a:xfrm>
                  <a:off x="3393854" y="1277576"/>
                  <a:ext cx="474810" cy="584775"/>
                </a:xfrm>
                <a:prstGeom prst="rect">
                  <a:avLst/>
                </a:prstGeom>
                <a:blipFill>
                  <a:blip r:embed="rId9"/>
                  <a:stretch>
                    <a:fillRect/>
                  </a:stretch>
                </a:blipFill>
              </p:spPr>
              <p:txBody>
                <a:bodyPr/>
                <a:lstStyle/>
                <a:p>
                  <a:r>
                    <a:rPr lang="zh-CN" altLang="en-US">
                      <a:noFill/>
                    </a:rPr>
                    <a:t> </a:t>
                  </a:r>
                </a:p>
              </p:txBody>
            </p:sp>
          </mc:Fallback>
        </mc:AlternateContent>
      </p:grpSp>
      <p:cxnSp>
        <p:nvCxnSpPr>
          <p:cNvPr id="122" name="直接箭头连接符 121">
            <a:extLst>
              <a:ext uri="{FF2B5EF4-FFF2-40B4-BE49-F238E27FC236}">
                <a16:creationId xmlns:a16="http://schemas.microsoft.com/office/drawing/2014/main" id="{5E0BE116-692B-D942-C30E-913E03B0E4D7}"/>
              </a:ext>
            </a:extLst>
          </p:cNvPr>
          <p:cNvCxnSpPr>
            <a:cxnSpLocks/>
            <a:stCxn id="111" idx="6"/>
            <a:endCxn id="114" idx="2"/>
          </p:cNvCxnSpPr>
          <p:nvPr/>
        </p:nvCxnSpPr>
        <p:spPr>
          <a:xfrm flipV="1">
            <a:off x="4364781" y="3347061"/>
            <a:ext cx="700074" cy="1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接箭头连接符 122">
            <a:extLst>
              <a:ext uri="{FF2B5EF4-FFF2-40B4-BE49-F238E27FC236}">
                <a16:creationId xmlns:a16="http://schemas.microsoft.com/office/drawing/2014/main" id="{24383BA4-CCE1-81CB-FD32-D90A3EA2F040}"/>
              </a:ext>
            </a:extLst>
          </p:cNvPr>
          <p:cNvCxnSpPr>
            <a:cxnSpLocks/>
            <a:stCxn id="114" idx="1"/>
            <a:endCxn id="120" idx="5"/>
          </p:cNvCxnSpPr>
          <p:nvPr/>
        </p:nvCxnSpPr>
        <p:spPr>
          <a:xfrm flipH="1" flipV="1">
            <a:off x="4285418" y="2464155"/>
            <a:ext cx="858063" cy="69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a16="http://schemas.microsoft.com/office/drawing/2014/main" id="{A94D8086-DADD-77FD-860A-E1B08B93C81A}"/>
              </a:ext>
            </a:extLst>
          </p:cNvPr>
          <p:cNvCxnSpPr>
            <a:cxnSpLocks/>
            <a:stCxn id="120" idx="6"/>
            <a:endCxn id="117" idx="2"/>
          </p:cNvCxnSpPr>
          <p:nvPr/>
        </p:nvCxnSpPr>
        <p:spPr>
          <a:xfrm>
            <a:off x="4364044" y="2274334"/>
            <a:ext cx="713041" cy="1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AA84E07B-93A9-E72E-0B94-DBAB8DDE7E74}"/>
              </a:ext>
            </a:extLst>
          </p:cNvPr>
          <p:cNvCxnSpPr>
            <a:cxnSpLocks/>
            <a:stCxn id="111" idx="0"/>
            <a:endCxn id="120" idx="4"/>
          </p:cNvCxnSpPr>
          <p:nvPr/>
        </p:nvCxnSpPr>
        <p:spPr>
          <a:xfrm flipH="1" flipV="1">
            <a:off x="4095597" y="2542781"/>
            <a:ext cx="737" cy="53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矩形: 圆角 125">
            <a:extLst>
              <a:ext uri="{FF2B5EF4-FFF2-40B4-BE49-F238E27FC236}">
                <a16:creationId xmlns:a16="http://schemas.microsoft.com/office/drawing/2014/main" id="{6ABA9B7B-4015-2A29-8A4B-99D368B714CF}"/>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圆角 126">
            <a:extLst>
              <a:ext uri="{FF2B5EF4-FFF2-40B4-BE49-F238E27FC236}">
                <a16:creationId xmlns:a16="http://schemas.microsoft.com/office/drawing/2014/main" id="{A39AE52F-1013-73F6-6850-12C5989FFC0C}"/>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230122A3-EF4E-60A0-8D33-8597D43DAF16}"/>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128" name="文本框 127">
                <a:extLst>
                  <a:ext uri="{FF2B5EF4-FFF2-40B4-BE49-F238E27FC236}">
                    <a16:creationId xmlns:a16="http://schemas.microsoft.com/office/drawing/2014/main" id="{230122A3-EF4E-60A0-8D33-8597D43DAF16}"/>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10"/>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A57F7430-2CFB-AA15-534F-BA6A78ADAAE2}"/>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129" name="文本框 128">
                <a:extLst>
                  <a:ext uri="{FF2B5EF4-FFF2-40B4-BE49-F238E27FC236}">
                    <a16:creationId xmlns:a16="http://schemas.microsoft.com/office/drawing/2014/main" id="{A57F7430-2CFB-AA15-534F-BA6A78ADAAE2}"/>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11"/>
                <a:stretch>
                  <a:fillRect/>
                </a:stretch>
              </a:blipFill>
            </p:spPr>
            <p:txBody>
              <a:bodyPr/>
              <a:lstStyle/>
              <a:p>
                <a:r>
                  <a:rPr lang="zh-CN" altLang="en-US">
                    <a:noFill/>
                  </a:rPr>
                  <a:t> </a:t>
                </a:r>
              </a:p>
            </p:txBody>
          </p:sp>
        </mc:Fallback>
      </mc:AlternateContent>
      <p:grpSp>
        <p:nvGrpSpPr>
          <p:cNvPr id="130" name="组合 129">
            <a:extLst>
              <a:ext uri="{FF2B5EF4-FFF2-40B4-BE49-F238E27FC236}">
                <a16:creationId xmlns:a16="http://schemas.microsoft.com/office/drawing/2014/main" id="{7CC5A06C-933A-390F-C082-9771D7C43C87}"/>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131" name="椭圆 130">
                  <a:extLst>
                    <a:ext uri="{FF2B5EF4-FFF2-40B4-BE49-F238E27FC236}">
                      <a16:creationId xmlns:a16="http://schemas.microsoft.com/office/drawing/2014/main" id="{259EAABE-2454-CB6B-FE37-C2D2D2B7779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75191BCB-912C-0BBA-F71B-337757A8F6C3}"/>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132" name="文本框 131">
                  <a:extLst>
                    <a:ext uri="{FF2B5EF4-FFF2-40B4-BE49-F238E27FC236}">
                      <a16:creationId xmlns:a16="http://schemas.microsoft.com/office/drawing/2014/main" id="{75191BCB-912C-0BBA-F71B-337757A8F6C3}"/>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133" name="直接箭头连接符 132">
            <a:extLst>
              <a:ext uri="{FF2B5EF4-FFF2-40B4-BE49-F238E27FC236}">
                <a16:creationId xmlns:a16="http://schemas.microsoft.com/office/drawing/2014/main" id="{5BCDC9F4-9E32-981F-A2A1-7623ABAF19FD}"/>
              </a:ext>
            </a:extLst>
          </p:cNvPr>
          <p:cNvCxnSpPr>
            <a:cxnSpLocks/>
            <a:stCxn id="131" idx="6"/>
            <a:endCxn id="111"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组合 133">
            <a:extLst>
              <a:ext uri="{FF2B5EF4-FFF2-40B4-BE49-F238E27FC236}">
                <a16:creationId xmlns:a16="http://schemas.microsoft.com/office/drawing/2014/main" id="{8AB9EB99-6C2E-DD0A-BC5E-D6681827611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135" name="椭圆 134">
                  <a:extLst>
                    <a:ext uri="{FF2B5EF4-FFF2-40B4-BE49-F238E27FC236}">
                      <a16:creationId xmlns:a16="http://schemas.microsoft.com/office/drawing/2014/main" id="{DC270ED8-F605-4050-BB65-6206BD70996D}"/>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文本框 135">
                  <a:extLst>
                    <a:ext uri="{FF2B5EF4-FFF2-40B4-BE49-F238E27FC236}">
                      <a16:creationId xmlns:a16="http://schemas.microsoft.com/office/drawing/2014/main" id="{5D7D09E1-F3E4-A01D-14CD-F248EE809EA2}"/>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136" name="文本框 135">
                  <a:extLst>
                    <a:ext uri="{FF2B5EF4-FFF2-40B4-BE49-F238E27FC236}">
                      <a16:creationId xmlns:a16="http://schemas.microsoft.com/office/drawing/2014/main" id="{5D7D09E1-F3E4-A01D-14CD-F248EE809EA2}"/>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137" name="直接箭头连接符 136">
            <a:extLst>
              <a:ext uri="{FF2B5EF4-FFF2-40B4-BE49-F238E27FC236}">
                <a16:creationId xmlns:a16="http://schemas.microsoft.com/office/drawing/2014/main" id="{1F8EFE2B-BCE2-11AF-6D32-E7686DEA1B83}"/>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FA31C0A8-CF6D-20F4-51BD-B340C2251513}"/>
              </a:ext>
            </a:extLst>
          </p:cNvPr>
          <p:cNvCxnSpPr>
            <a:cxnSpLocks/>
          </p:cNvCxnSpPr>
          <p:nvPr/>
        </p:nvCxnSpPr>
        <p:spPr>
          <a:xfrm flipV="1">
            <a:off x="3174420" y="2464155"/>
            <a:ext cx="703596" cy="702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组合 138">
            <a:extLst>
              <a:ext uri="{FF2B5EF4-FFF2-40B4-BE49-F238E27FC236}">
                <a16:creationId xmlns:a16="http://schemas.microsoft.com/office/drawing/2014/main" id="{1FF5B40D-2EEB-0DB5-0CC1-A64FE9705331}"/>
              </a:ext>
            </a:extLst>
          </p:cNvPr>
          <p:cNvGrpSpPr/>
          <p:nvPr/>
        </p:nvGrpSpPr>
        <p:grpSpPr>
          <a:xfrm>
            <a:off x="7579844" y="3080322"/>
            <a:ext cx="536895" cy="552587"/>
            <a:chOff x="3355597" y="1313964"/>
            <a:chExt cx="536895" cy="552587"/>
          </a:xfrm>
          <a:solidFill>
            <a:schemeClr val="bg1">
              <a:lumMod val="50000"/>
            </a:schemeClr>
          </a:solidFill>
        </p:grpSpPr>
        <p:sp>
          <p:nvSpPr>
            <p:cNvPr id="140" name="椭圆 139">
              <a:extLst>
                <a:ext uri="{FF2B5EF4-FFF2-40B4-BE49-F238E27FC236}">
                  <a16:creationId xmlns:a16="http://schemas.microsoft.com/office/drawing/2014/main" id="{E141822D-2173-E450-7FA5-D1CCDD586DB1}"/>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41" name="文本框 140">
                  <a:extLst>
                    <a:ext uri="{FF2B5EF4-FFF2-40B4-BE49-F238E27FC236}">
                      <a16:creationId xmlns:a16="http://schemas.microsoft.com/office/drawing/2014/main" id="{3CB9FC41-EACB-71D6-1E6A-B01B80B80142}"/>
                    </a:ext>
                  </a:extLst>
                </p:cNvPr>
                <p:cNvSpPr txBox="1"/>
                <p:nvPr/>
              </p:nvSpPr>
              <p:spPr>
                <a:xfrm flipH="1">
                  <a:off x="3456211" y="1313964"/>
                  <a:ext cx="343339"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sz="2800" b="1" i="0" dirty="0" smtClean="0">
                            <a:latin typeface="Cambria Math" panose="02040503050406030204" pitchFamily="18" charset="0"/>
                          </a:rPr>
                          <m:t>𝐱</m:t>
                        </m:r>
                      </m:oMath>
                    </m:oMathPara>
                  </a14:m>
                  <a:endParaRPr lang="zh-CN" altLang="en-US" sz="2000" b="1" dirty="0"/>
                </a:p>
              </p:txBody>
            </p:sp>
          </mc:Choice>
          <mc:Fallback xmlns="">
            <p:sp>
              <p:nvSpPr>
                <p:cNvPr id="141" name="文本框 140">
                  <a:extLst>
                    <a:ext uri="{FF2B5EF4-FFF2-40B4-BE49-F238E27FC236}">
                      <a16:creationId xmlns:a16="http://schemas.microsoft.com/office/drawing/2014/main" id="{3CB9FC41-EACB-71D6-1E6A-B01B80B80142}"/>
                    </a:ext>
                  </a:extLst>
                </p:cNvPr>
                <p:cNvSpPr txBox="1">
                  <a:spLocks noRot="1" noChangeAspect="1" noMove="1" noResize="1" noEditPoints="1" noAdjustHandles="1" noChangeArrowheads="1" noChangeShapeType="1" noTextEdit="1"/>
                </p:cNvSpPr>
                <p:nvPr/>
              </p:nvSpPr>
              <p:spPr>
                <a:xfrm flipH="1">
                  <a:off x="3456211" y="1313964"/>
                  <a:ext cx="343339" cy="523220"/>
                </a:xfrm>
                <a:prstGeom prst="rect">
                  <a:avLst/>
                </a:prstGeom>
                <a:blipFill>
                  <a:blip r:embed="rId16"/>
                  <a:stretch>
                    <a:fillRect/>
                  </a:stretch>
                </a:blipFill>
              </p:spPr>
              <p:txBody>
                <a:bodyPr/>
                <a:lstStyle/>
                <a:p>
                  <a:r>
                    <a:rPr lang="zh-CN" altLang="en-US">
                      <a:noFill/>
                    </a:rPr>
                    <a:t> </a:t>
                  </a:r>
                </a:p>
              </p:txBody>
            </p:sp>
          </mc:Fallback>
        </mc:AlternateContent>
      </p:grpSp>
      <p:grpSp>
        <p:nvGrpSpPr>
          <p:cNvPr id="142" name="组合 141">
            <a:extLst>
              <a:ext uri="{FF2B5EF4-FFF2-40B4-BE49-F238E27FC236}">
                <a16:creationId xmlns:a16="http://schemas.microsoft.com/office/drawing/2014/main" id="{55183E44-4CE0-7084-AFC3-7AF67C29A5D5}"/>
              </a:ext>
            </a:extLst>
          </p:cNvPr>
          <p:cNvGrpSpPr/>
          <p:nvPr/>
        </p:nvGrpSpPr>
        <p:grpSpPr>
          <a:xfrm>
            <a:off x="8835397" y="3075466"/>
            <a:ext cx="536895" cy="565831"/>
            <a:chOff x="3355597" y="1300720"/>
            <a:chExt cx="536895" cy="565831"/>
          </a:xfrm>
        </p:grpSpPr>
        <mc:AlternateContent xmlns:mc="http://schemas.openxmlformats.org/markup-compatibility/2006" xmlns:a14="http://schemas.microsoft.com/office/drawing/2010/main">
          <mc:Choice Requires="a14">
            <p:sp>
              <p:nvSpPr>
                <p:cNvPr id="143" name="椭圆 142">
                  <a:extLst>
                    <a:ext uri="{FF2B5EF4-FFF2-40B4-BE49-F238E27FC236}">
                      <a16:creationId xmlns:a16="http://schemas.microsoft.com/office/drawing/2014/main" id="{8438985A-B1EF-55E5-5E2B-6754608034CA}"/>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8" name="椭圆 7">
                  <a:extLst>
                    <a:ext uri="{FF2B5EF4-FFF2-40B4-BE49-F238E27FC236}">
                      <a16:creationId xmlns:a16="http://schemas.microsoft.com/office/drawing/2014/main" id="{F29FE861-B2EB-7066-5C19-1C6C9AFBEA2C}"/>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7"/>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A6E52A37-F4D3-3040-F30C-D8FA9D26873B}"/>
                    </a:ext>
                  </a:extLst>
                </p:cNvPr>
                <p:cNvSpPr txBox="1"/>
                <p:nvPr/>
              </p:nvSpPr>
              <p:spPr>
                <a:xfrm>
                  <a:off x="3386253" y="1300720"/>
                  <a:ext cx="4791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a:latin typeface="Cambria Math" panose="02040503050406030204" pitchFamily="18" charset="0"/>
                          </a:rPr>
                          <m:t>𝐮</m:t>
                        </m:r>
                      </m:oMath>
                    </m:oMathPara>
                  </a14:m>
                  <a:endParaRPr lang="zh-CN" altLang="en-US" sz="2800" b="1" dirty="0">
                    <a:latin typeface="Cambria Math" panose="02040503050406030204" pitchFamily="18" charset="0"/>
                  </a:endParaRPr>
                </a:p>
              </p:txBody>
            </p:sp>
          </mc:Choice>
          <mc:Fallback xmlns="">
            <p:sp>
              <p:nvSpPr>
                <p:cNvPr id="144" name="文本框 143">
                  <a:extLst>
                    <a:ext uri="{FF2B5EF4-FFF2-40B4-BE49-F238E27FC236}">
                      <a16:creationId xmlns:a16="http://schemas.microsoft.com/office/drawing/2014/main" id="{A6E52A37-F4D3-3040-F30C-D8FA9D26873B}"/>
                    </a:ext>
                  </a:extLst>
                </p:cNvPr>
                <p:cNvSpPr txBox="1">
                  <a:spLocks noRot="1" noChangeAspect="1" noMove="1" noResize="1" noEditPoints="1" noAdjustHandles="1" noChangeArrowheads="1" noChangeShapeType="1" noTextEdit="1"/>
                </p:cNvSpPr>
                <p:nvPr/>
              </p:nvSpPr>
              <p:spPr>
                <a:xfrm>
                  <a:off x="3386253" y="1300720"/>
                  <a:ext cx="479106" cy="523220"/>
                </a:xfrm>
                <a:prstGeom prst="rect">
                  <a:avLst/>
                </a:prstGeom>
                <a:blipFill>
                  <a:blip r:embed="rId18"/>
                  <a:stretch>
                    <a:fillRect/>
                  </a:stretch>
                </a:blipFill>
              </p:spPr>
              <p:txBody>
                <a:bodyPr/>
                <a:lstStyle/>
                <a:p>
                  <a:r>
                    <a:rPr lang="zh-CN" altLang="en-US">
                      <a:noFill/>
                    </a:rPr>
                    <a:t> </a:t>
                  </a:r>
                </a:p>
              </p:txBody>
            </p:sp>
          </mc:Fallback>
        </mc:AlternateContent>
      </p:grpSp>
      <p:grpSp>
        <p:nvGrpSpPr>
          <p:cNvPr id="145" name="组合 144">
            <a:extLst>
              <a:ext uri="{FF2B5EF4-FFF2-40B4-BE49-F238E27FC236}">
                <a16:creationId xmlns:a16="http://schemas.microsoft.com/office/drawing/2014/main" id="{75BE72A2-CBA6-FD0A-EC77-93BDE1AC3F87}"/>
              </a:ext>
            </a:extLst>
          </p:cNvPr>
          <p:cNvGrpSpPr/>
          <p:nvPr/>
        </p:nvGrpSpPr>
        <p:grpSpPr>
          <a:xfrm>
            <a:off x="10004345" y="3075466"/>
            <a:ext cx="707373" cy="565830"/>
            <a:chOff x="3313225" y="1300721"/>
            <a:chExt cx="707373" cy="565830"/>
          </a:xfrm>
        </p:grpSpPr>
        <mc:AlternateContent xmlns:mc="http://schemas.openxmlformats.org/markup-compatibility/2006" xmlns:a14="http://schemas.microsoft.com/office/drawing/2010/main">
          <mc:Choice Requires="a14">
            <p:sp>
              <p:nvSpPr>
                <p:cNvPr id="146" name="椭圆 145">
                  <a:extLst>
                    <a:ext uri="{FF2B5EF4-FFF2-40B4-BE49-F238E27FC236}">
                      <a16:creationId xmlns:a16="http://schemas.microsoft.com/office/drawing/2014/main" id="{419F3C61-8DBD-7E7A-1142-3DC35A36D985}"/>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1" name="椭圆 10">
                  <a:extLst>
                    <a:ext uri="{FF2B5EF4-FFF2-40B4-BE49-F238E27FC236}">
                      <a16:creationId xmlns:a16="http://schemas.microsoft.com/office/drawing/2014/main" id="{AC7FDD23-2538-8E3D-30A3-8081662EF7B9}"/>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9"/>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70F0062D-D2A2-3726-7D55-7FD977F811E1}"/>
                    </a:ext>
                  </a:extLst>
                </p:cNvPr>
                <p:cNvSpPr txBox="1"/>
                <p:nvPr/>
              </p:nvSpPr>
              <p:spPr>
                <a:xfrm>
                  <a:off x="3313225" y="1300721"/>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zh-CN" altLang="en-US" dirty="0"/>
                </a:p>
              </p:txBody>
            </p:sp>
          </mc:Choice>
          <mc:Fallback xmlns="">
            <p:sp>
              <p:nvSpPr>
                <p:cNvPr id="147" name="文本框 146">
                  <a:extLst>
                    <a:ext uri="{FF2B5EF4-FFF2-40B4-BE49-F238E27FC236}">
                      <a16:creationId xmlns:a16="http://schemas.microsoft.com/office/drawing/2014/main" id="{70F0062D-D2A2-3726-7D55-7FD977F811E1}"/>
                    </a:ext>
                  </a:extLst>
                </p:cNvPr>
                <p:cNvSpPr txBox="1">
                  <a:spLocks noRot="1" noChangeAspect="1" noMove="1" noResize="1" noEditPoints="1" noAdjustHandles="1" noChangeArrowheads="1" noChangeShapeType="1" noTextEdit="1"/>
                </p:cNvSpPr>
                <p:nvPr/>
              </p:nvSpPr>
              <p:spPr>
                <a:xfrm>
                  <a:off x="3313225" y="1300721"/>
                  <a:ext cx="707373" cy="523220"/>
                </a:xfrm>
                <a:prstGeom prst="rect">
                  <a:avLst/>
                </a:prstGeom>
                <a:blipFill>
                  <a:blip r:embed="rId20"/>
                  <a:stretch>
                    <a:fillRect/>
                  </a:stretch>
                </a:blipFill>
              </p:spPr>
              <p:txBody>
                <a:bodyPr/>
                <a:lstStyle/>
                <a:p>
                  <a:r>
                    <a:rPr lang="zh-CN" altLang="en-US">
                      <a:noFill/>
                    </a:rPr>
                    <a:t> </a:t>
                  </a:r>
                </a:p>
              </p:txBody>
            </p:sp>
          </mc:Fallback>
        </mc:AlternateContent>
      </p:grpSp>
      <p:grpSp>
        <p:nvGrpSpPr>
          <p:cNvPr id="148" name="组合 147">
            <a:extLst>
              <a:ext uri="{FF2B5EF4-FFF2-40B4-BE49-F238E27FC236}">
                <a16:creationId xmlns:a16="http://schemas.microsoft.com/office/drawing/2014/main" id="{03CF794C-8116-10F0-29C3-88DF32B590AD}"/>
              </a:ext>
            </a:extLst>
          </p:cNvPr>
          <p:cNvGrpSpPr/>
          <p:nvPr/>
        </p:nvGrpSpPr>
        <p:grpSpPr>
          <a:xfrm>
            <a:off x="8837624" y="1939528"/>
            <a:ext cx="536895" cy="584775"/>
            <a:chOff x="3355597" y="1281776"/>
            <a:chExt cx="536895" cy="584775"/>
          </a:xfrm>
        </p:grpSpPr>
        <mc:AlternateContent xmlns:mc="http://schemas.openxmlformats.org/markup-compatibility/2006" xmlns:a14="http://schemas.microsoft.com/office/drawing/2010/main">
          <mc:Choice Requires="a14">
            <p:sp>
              <p:nvSpPr>
                <p:cNvPr id="149" name="椭圆 148">
                  <a:extLst>
                    <a:ext uri="{FF2B5EF4-FFF2-40B4-BE49-F238E27FC236}">
                      <a16:creationId xmlns:a16="http://schemas.microsoft.com/office/drawing/2014/main" id="{52B66DFB-F60E-2FEA-184A-5F49A4162CF6}"/>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21"/>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FC6890CA-0409-0CAA-64A8-E7F9B5866428}"/>
                    </a:ext>
                  </a:extLst>
                </p:cNvPr>
                <p:cNvSpPr txBox="1"/>
                <p:nvPr/>
              </p:nvSpPr>
              <p:spPr>
                <a:xfrm>
                  <a:off x="3384028" y="1281776"/>
                  <a:ext cx="498855"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latin typeface="Cambria Math" panose="02040503050406030204" pitchFamily="18" charset="0"/>
                          </a:rPr>
                          <m:t>𝐳</m:t>
                        </m:r>
                      </m:oMath>
                    </m:oMathPara>
                  </a14:m>
                  <a:endParaRPr lang="zh-CN" altLang="en-US" sz="3200" b="1" dirty="0"/>
                </a:p>
              </p:txBody>
            </p:sp>
          </mc:Choice>
          <mc:Fallback xmlns="">
            <p:sp>
              <p:nvSpPr>
                <p:cNvPr id="150" name="文本框 149">
                  <a:extLst>
                    <a:ext uri="{FF2B5EF4-FFF2-40B4-BE49-F238E27FC236}">
                      <a16:creationId xmlns:a16="http://schemas.microsoft.com/office/drawing/2014/main" id="{FC6890CA-0409-0CAA-64A8-E7F9B5866428}"/>
                    </a:ext>
                  </a:extLst>
                </p:cNvPr>
                <p:cNvSpPr txBox="1">
                  <a:spLocks noRot="1" noChangeAspect="1" noMove="1" noResize="1" noEditPoints="1" noAdjustHandles="1" noChangeArrowheads="1" noChangeShapeType="1" noTextEdit="1"/>
                </p:cNvSpPr>
                <p:nvPr/>
              </p:nvSpPr>
              <p:spPr>
                <a:xfrm>
                  <a:off x="3384028" y="1281776"/>
                  <a:ext cx="498855" cy="584775"/>
                </a:xfrm>
                <a:prstGeom prst="rect">
                  <a:avLst/>
                </a:prstGeom>
                <a:blipFill>
                  <a:blip r:embed="rId22"/>
                  <a:stretch>
                    <a:fillRect/>
                  </a:stretch>
                </a:blipFill>
              </p:spPr>
              <p:txBody>
                <a:bodyPr/>
                <a:lstStyle/>
                <a:p>
                  <a:r>
                    <a:rPr lang="zh-CN" altLang="en-US">
                      <a:noFill/>
                    </a:rPr>
                    <a:t> </a:t>
                  </a:r>
                </a:p>
              </p:txBody>
            </p:sp>
          </mc:Fallback>
        </mc:AlternateContent>
      </p:grpSp>
      <p:cxnSp>
        <p:nvCxnSpPr>
          <p:cNvPr id="151" name="直接箭头连接符 150">
            <a:extLst>
              <a:ext uri="{FF2B5EF4-FFF2-40B4-BE49-F238E27FC236}">
                <a16:creationId xmlns:a16="http://schemas.microsoft.com/office/drawing/2014/main" id="{A8BCD34A-BDDC-F034-4C7D-FC731C7F4E1C}"/>
              </a:ext>
            </a:extLst>
          </p:cNvPr>
          <p:cNvCxnSpPr>
            <a:cxnSpLocks/>
            <a:stCxn id="140" idx="6"/>
            <a:endCxn id="143" idx="2"/>
          </p:cNvCxnSpPr>
          <p:nvPr/>
        </p:nvCxnSpPr>
        <p:spPr>
          <a:xfrm>
            <a:off x="8116739" y="3364462"/>
            <a:ext cx="718658" cy="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8D4E3429-D3D4-CBA3-1574-BC80A7142BE4}"/>
              </a:ext>
            </a:extLst>
          </p:cNvPr>
          <p:cNvCxnSpPr>
            <a:cxnSpLocks/>
            <a:stCxn id="140" idx="7"/>
          </p:cNvCxnSpPr>
          <p:nvPr/>
        </p:nvCxnSpPr>
        <p:spPr>
          <a:xfrm flipV="1">
            <a:off x="8038113" y="2401119"/>
            <a:ext cx="837669" cy="7735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D8ABA8FE-3D8E-217D-F3A4-FCD980D68CF8}"/>
              </a:ext>
            </a:extLst>
          </p:cNvPr>
          <p:cNvCxnSpPr>
            <a:cxnSpLocks/>
            <a:stCxn id="143" idx="6"/>
            <a:endCxn id="146" idx="2"/>
          </p:cNvCxnSpPr>
          <p:nvPr/>
        </p:nvCxnSpPr>
        <p:spPr>
          <a:xfrm flipV="1">
            <a:off x="9372292" y="3372849"/>
            <a:ext cx="6744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a:extLst>
              <a:ext uri="{FF2B5EF4-FFF2-40B4-BE49-F238E27FC236}">
                <a16:creationId xmlns:a16="http://schemas.microsoft.com/office/drawing/2014/main" id="{58A7679D-691C-7F70-908C-C6B3BF3C4B9F}"/>
              </a:ext>
            </a:extLst>
          </p:cNvPr>
          <p:cNvCxnSpPr>
            <a:cxnSpLocks/>
          </p:cNvCxnSpPr>
          <p:nvPr/>
        </p:nvCxnSpPr>
        <p:spPr>
          <a:xfrm flipV="1">
            <a:off x="9103271" y="2524304"/>
            <a:ext cx="0" cy="580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154">
            <a:extLst>
              <a:ext uri="{FF2B5EF4-FFF2-40B4-BE49-F238E27FC236}">
                <a16:creationId xmlns:a16="http://schemas.microsoft.com/office/drawing/2014/main" id="{4FB10B66-7C8B-692C-1B60-AEE85507F2B1}"/>
              </a:ext>
            </a:extLst>
          </p:cNvPr>
          <p:cNvCxnSpPr>
            <a:cxnSpLocks/>
          </p:cNvCxnSpPr>
          <p:nvPr/>
        </p:nvCxnSpPr>
        <p:spPr>
          <a:xfrm flipH="1" flipV="1">
            <a:off x="9330761" y="2401119"/>
            <a:ext cx="790845" cy="747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矩形: 圆角 155">
            <a:extLst>
              <a:ext uri="{FF2B5EF4-FFF2-40B4-BE49-F238E27FC236}">
                <a16:creationId xmlns:a16="http://schemas.microsoft.com/office/drawing/2014/main" id="{6FF6FEB1-6908-DB7A-BFBC-409AEF675F65}"/>
              </a:ext>
            </a:extLst>
          </p:cNvPr>
          <p:cNvSpPr/>
          <p:nvPr/>
        </p:nvSpPr>
        <p:spPr>
          <a:xfrm>
            <a:off x="6928840" y="1900801"/>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7" name="文本框 156">
                <a:extLst>
                  <a:ext uri="{FF2B5EF4-FFF2-40B4-BE49-F238E27FC236}">
                    <a16:creationId xmlns:a16="http://schemas.microsoft.com/office/drawing/2014/main" id="{7837CEFA-82EB-415C-0CCB-1A18D8ACF714}"/>
                  </a:ext>
                </a:extLst>
              </p:cNvPr>
              <p:cNvSpPr txBox="1"/>
              <p:nvPr/>
            </p:nvSpPr>
            <p:spPr>
              <a:xfrm>
                <a:off x="6918026" y="3025270"/>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157" name="文本框 156">
                <a:extLst>
                  <a:ext uri="{FF2B5EF4-FFF2-40B4-BE49-F238E27FC236}">
                    <a16:creationId xmlns:a16="http://schemas.microsoft.com/office/drawing/2014/main" id="{7837CEFA-82EB-415C-0CCB-1A18D8ACF714}"/>
                  </a:ext>
                </a:extLst>
              </p:cNvPr>
              <p:cNvSpPr txBox="1">
                <a:spLocks noRot="1" noChangeAspect="1" noMove="1" noResize="1" noEditPoints="1" noAdjustHandles="1" noChangeArrowheads="1" noChangeShapeType="1" noTextEdit="1"/>
              </p:cNvSpPr>
              <p:nvPr/>
            </p:nvSpPr>
            <p:spPr>
              <a:xfrm>
                <a:off x="6918026" y="3025270"/>
                <a:ext cx="626671" cy="584775"/>
              </a:xfrm>
              <a:prstGeom prst="rect">
                <a:avLst/>
              </a:prstGeom>
              <a:blipFill>
                <a:blip r:embed="rId23"/>
                <a:stretch>
                  <a:fillRect/>
                </a:stretch>
              </a:blipFill>
            </p:spPr>
            <p:txBody>
              <a:bodyPr/>
              <a:lstStyle/>
              <a:p>
                <a:r>
                  <a:rPr lang="zh-CN" altLang="en-US">
                    <a:noFill/>
                  </a:rPr>
                  <a:t> </a:t>
                </a:r>
              </a:p>
            </p:txBody>
          </p:sp>
        </mc:Fallback>
      </mc:AlternateContent>
      <p:sp>
        <p:nvSpPr>
          <p:cNvPr id="158" name="矩形: 圆角 157">
            <a:extLst>
              <a:ext uri="{FF2B5EF4-FFF2-40B4-BE49-F238E27FC236}">
                <a16:creationId xmlns:a16="http://schemas.microsoft.com/office/drawing/2014/main" id="{96679394-9F57-6331-5CBB-4E128EF9301B}"/>
              </a:ext>
            </a:extLst>
          </p:cNvPr>
          <p:cNvSpPr/>
          <p:nvPr/>
        </p:nvSpPr>
        <p:spPr>
          <a:xfrm>
            <a:off x="6832074" y="1755618"/>
            <a:ext cx="4062727"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38531FBB-53CF-5525-0B80-0ABC4CA62D43}"/>
                  </a:ext>
                </a:extLst>
              </p:cNvPr>
              <p:cNvSpPr txBox="1"/>
              <p:nvPr/>
            </p:nvSpPr>
            <p:spPr>
              <a:xfrm>
                <a:off x="10219437" y="1764456"/>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159" name="文本框 158">
                <a:extLst>
                  <a:ext uri="{FF2B5EF4-FFF2-40B4-BE49-F238E27FC236}">
                    <a16:creationId xmlns:a16="http://schemas.microsoft.com/office/drawing/2014/main" id="{38531FBB-53CF-5525-0B80-0ABC4CA62D43}"/>
                  </a:ext>
                </a:extLst>
              </p:cNvPr>
              <p:cNvSpPr txBox="1">
                <a:spLocks noRot="1" noChangeAspect="1" noMove="1" noResize="1" noEditPoints="1" noAdjustHandles="1" noChangeArrowheads="1" noChangeShapeType="1" noTextEdit="1"/>
              </p:cNvSpPr>
              <p:nvPr/>
            </p:nvSpPr>
            <p:spPr>
              <a:xfrm>
                <a:off x="10219437" y="1764456"/>
                <a:ext cx="354435" cy="584775"/>
              </a:xfrm>
              <a:prstGeom prst="rect">
                <a:avLst/>
              </a:prstGeom>
              <a:blipFill>
                <a:blip r:embed="rId24"/>
                <a:stretch>
                  <a:fillRect r="-6780"/>
                </a:stretch>
              </a:blipFill>
            </p:spPr>
            <p:txBody>
              <a:bodyPr/>
              <a:lstStyle/>
              <a:p>
                <a:r>
                  <a:rPr lang="zh-CN" altLang="en-US">
                    <a:noFill/>
                  </a:rPr>
                  <a:t> </a:t>
                </a:r>
              </a:p>
            </p:txBody>
          </p:sp>
        </mc:Fallback>
      </mc:AlternateContent>
      <p:sp>
        <p:nvSpPr>
          <p:cNvPr id="160" name="弧形 159">
            <a:extLst>
              <a:ext uri="{FF2B5EF4-FFF2-40B4-BE49-F238E27FC236}">
                <a16:creationId xmlns:a16="http://schemas.microsoft.com/office/drawing/2014/main" id="{93894BA8-0160-4E60-8DF0-8175BC367D6A}"/>
              </a:ext>
            </a:extLst>
          </p:cNvPr>
          <p:cNvSpPr/>
          <p:nvPr/>
        </p:nvSpPr>
        <p:spPr>
          <a:xfrm rot="16013403">
            <a:off x="2960377" y="2270115"/>
            <a:ext cx="1892594" cy="1845583"/>
          </a:xfrm>
          <a:prstGeom prst="arc">
            <a:avLst>
              <a:gd name="adj1" fmla="val 16864084"/>
              <a:gd name="adj2" fmla="val 21482615"/>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2270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Definition</a:t>
            </a:r>
          </a:p>
        </p:txBody>
      </p:sp>
      <p:sp>
        <p:nvSpPr>
          <p:cNvPr id="8" name="文本框 7">
            <a:extLst>
              <a:ext uri="{FF2B5EF4-FFF2-40B4-BE49-F238E27FC236}">
                <a16:creationId xmlns:a16="http://schemas.microsoft.com/office/drawing/2014/main" id="{71CF8230-CA47-4B81-A0A5-858F7142C88F}"/>
              </a:ext>
            </a:extLst>
          </p:cNvPr>
          <p:cNvSpPr txBox="1"/>
          <p:nvPr/>
        </p:nvSpPr>
        <p:spPr>
          <a:xfrm>
            <a:off x="742333" y="1317677"/>
            <a:ext cx="7162947"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Recall: Domain index definition (informal)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865B1D5-9FFC-126C-90CA-87741B119724}"/>
                  </a:ext>
                </a:extLst>
              </p:cNvPr>
              <p:cNvSpPr txBox="1"/>
              <p:nvPr/>
            </p:nvSpPr>
            <p:spPr>
              <a:xfrm>
                <a:off x="987115" y="2141934"/>
                <a:ext cx="1004792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ED982E"/>
                    </a:solidFill>
                    <a:latin typeface="Times New Roman" panose="02020603050405020304" pitchFamily="18" charset="0"/>
                    <a:cs typeface="Times New Roman" panose="02020603050405020304" pitchFamily="18" charset="0"/>
                  </a:rPr>
                  <a:t>Independence: independent of the data's encoding </a:t>
                </a:r>
                <a14:m>
                  <m:oMath xmlns:m="http://schemas.openxmlformats.org/officeDocument/2006/math">
                    <m:r>
                      <m:rPr>
                        <m:sty m:val="p"/>
                      </m:rPr>
                      <a:rPr lang="en-US" altLang="zh-CN" sz="3200" b="0" i="0" smtClean="0">
                        <a:solidFill>
                          <a:srgbClr val="ED982E"/>
                        </a:solidFill>
                        <a:latin typeface="Cambria Math" panose="02040503050406030204" pitchFamily="18" charset="0"/>
                        <a:cs typeface="Times New Roman" panose="02020603050405020304" pitchFamily="18" charset="0"/>
                      </a:rPr>
                      <m:t>z</m:t>
                    </m:r>
                  </m:oMath>
                </a14:m>
                <a:endParaRPr lang="en-US" altLang="zh-CN" sz="3200" dirty="0">
                  <a:solidFill>
                    <a:srgbClr val="ED982E"/>
                  </a:solidFill>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C865B1D5-9FFC-126C-90CA-87741B119724}"/>
                  </a:ext>
                </a:extLst>
              </p:cNvPr>
              <p:cNvSpPr txBox="1">
                <a:spLocks noRot="1" noChangeAspect="1" noMove="1" noResize="1" noEditPoints="1" noAdjustHandles="1" noChangeArrowheads="1" noChangeShapeType="1" noTextEdit="1"/>
              </p:cNvSpPr>
              <p:nvPr/>
            </p:nvSpPr>
            <p:spPr>
              <a:xfrm>
                <a:off x="987115" y="2141934"/>
                <a:ext cx="10047921" cy="584775"/>
              </a:xfrm>
              <a:prstGeom prst="rect">
                <a:avLst/>
              </a:prstGeom>
              <a:blipFill>
                <a:blip r:embed="rId3"/>
                <a:stretch>
                  <a:fillRect l="-1396" t="-14583" b="-3229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07336C30-572E-1E0F-A6EF-7E0BB01E8A0E}"/>
                  </a:ext>
                </a:extLst>
              </p:cNvPr>
              <p:cNvSpPr txBox="1"/>
              <p:nvPr/>
            </p:nvSpPr>
            <p:spPr>
              <a:xfrm>
                <a:off x="987116" y="2979410"/>
                <a:ext cx="10753127" cy="1077218"/>
              </a:xfrm>
              <a:prstGeom prst="rect">
                <a:avLst/>
              </a:prstGeom>
              <a:noFill/>
            </p:spPr>
            <p:txBody>
              <a:bodyPr wrap="square">
                <a:spAutoFit/>
              </a:bodyPr>
              <a:lstStyle/>
              <a:p>
                <a:pPr marL="457200" lvl="0" indent="-457200">
                  <a:buFont typeface="Arial" panose="020B0604020202020204" pitchFamily="34" charset="0"/>
                  <a:buChar char="•"/>
                  <a:defRPr/>
                </a:pPr>
                <a:r>
                  <a:rPr lang="en-US" altLang="zh-CN" sz="3200" dirty="0">
                    <a:solidFill>
                      <a:srgbClr val="184A7F"/>
                    </a:solidFill>
                    <a:latin typeface="Times New Roman" panose="02020603050405020304" pitchFamily="18" charset="0"/>
                    <a:cs typeface="Times New Roman" panose="02020603050405020304" pitchFamily="18" charset="0"/>
                  </a:rPr>
                  <a:t>Information Preservation: retain as much information on the data </a:t>
                </a:r>
                <a14:m>
                  <m:oMath xmlns:m="http://schemas.openxmlformats.org/officeDocument/2006/math">
                    <m:r>
                      <m:rPr>
                        <m:sty m:val="p"/>
                      </m:rPr>
                      <a:rPr lang="en-US" altLang="zh-CN" sz="3200" b="0" i="0" smtClean="0">
                        <a:solidFill>
                          <a:srgbClr val="184A7F"/>
                        </a:solidFill>
                        <a:latin typeface="Cambria Math" panose="02040503050406030204" pitchFamily="18" charset="0"/>
                        <a:cs typeface="Times New Roman" panose="02020603050405020304" pitchFamily="18" charset="0"/>
                      </a:rPr>
                      <m:t>x</m:t>
                    </m:r>
                  </m:oMath>
                </a14:m>
                <a:r>
                  <a:rPr lang="en-US" altLang="zh-CN" sz="3200" dirty="0">
                    <a:solidFill>
                      <a:srgbClr val="184A7F"/>
                    </a:solidFill>
                    <a:latin typeface="Times New Roman" panose="02020603050405020304" pitchFamily="18" charset="0"/>
                    <a:cs typeface="Times New Roman" panose="02020603050405020304" pitchFamily="18" charset="0"/>
                  </a:rPr>
                  <a:t> as possible.</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p:sp>
            <p:nvSpPr>
              <p:cNvPr id="6" name="文本框 5">
                <a:extLst>
                  <a:ext uri="{FF2B5EF4-FFF2-40B4-BE49-F238E27FC236}">
                    <a16:creationId xmlns:a16="http://schemas.microsoft.com/office/drawing/2014/main" id="{07336C30-572E-1E0F-A6EF-7E0BB01E8A0E}"/>
                  </a:ext>
                </a:extLst>
              </p:cNvPr>
              <p:cNvSpPr txBox="1">
                <a:spLocks noRot="1" noChangeAspect="1" noMove="1" noResize="1" noEditPoints="1" noAdjustHandles="1" noChangeArrowheads="1" noChangeShapeType="1" noTextEdit="1"/>
              </p:cNvSpPr>
              <p:nvPr/>
            </p:nvSpPr>
            <p:spPr>
              <a:xfrm>
                <a:off x="987116" y="2979410"/>
                <a:ext cx="10753127" cy="1077218"/>
              </a:xfrm>
              <a:prstGeom prst="rect">
                <a:avLst/>
              </a:prstGeom>
              <a:blipFill>
                <a:blip r:embed="rId4"/>
                <a:stretch>
                  <a:fillRect l="-1304" t="-7955" b="-17614"/>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E666DF15-EB3D-DCE4-98D8-6B2430774D9A}"/>
              </a:ext>
            </a:extLst>
          </p:cNvPr>
          <p:cNvSpPr txBox="1"/>
          <p:nvPr/>
        </p:nvSpPr>
        <p:spPr>
          <a:xfrm>
            <a:off x="987116" y="4229997"/>
            <a:ext cx="10753127" cy="584775"/>
          </a:xfrm>
          <a:prstGeom prst="rect">
            <a:avLst/>
          </a:prstGeom>
          <a:noFill/>
        </p:spPr>
        <p:txBody>
          <a:bodyPr wrap="square">
            <a:spAutoFit/>
          </a:bodyPr>
          <a:lstStyle/>
          <a:p>
            <a:pPr marL="457200" lvl="0" indent="-457200">
              <a:buFont typeface="Arial" panose="020B0604020202020204" pitchFamily="34" charset="0"/>
              <a:buChar char="•"/>
              <a:defRPr/>
            </a:pPr>
            <a:r>
              <a:rPr lang="en-US" altLang="zh-CN" sz="3200" dirty="0">
                <a:solidFill>
                  <a:srgbClr val="184A7F"/>
                </a:solidFill>
                <a:latin typeface="Times New Roman" panose="02020603050405020304" pitchFamily="18" charset="0"/>
                <a:cs typeface="Times New Roman" panose="02020603050405020304" pitchFamily="18" charset="0"/>
              </a:rPr>
              <a:t>Label sensitivity: maximize adaptation performance.</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D7E83941-486D-B9C2-A4ED-D08C4B1BC24F}"/>
              </a:ext>
            </a:extLst>
          </p:cNvPr>
          <p:cNvSpPr>
            <a:spLocks noGrp="1"/>
          </p:cNvSpPr>
          <p:nvPr>
            <p:ph type="sldNum" sz="quarter" idx="12"/>
          </p:nvPr>
        </p:nvSpPr>
        <p:spPr/>
        <p:txBody>
          <a:bodyPr/>
          <a:lstStyle/>
          <a:p>
            <a:fld id="{EADB07B0-9172-4DB0-AB84-456747B063D5}" type="slidenum">
              <a:rPr lang="zh-CN" altLang="en-US" smtClean="0"/>
              <a:t>21</a:t>
            </a:fld>
            <a:endParaRPr lang="zh-CN" altLang="en-US"/>
          </a:p>
        </p:txBody>
      </p:sp>
    </p:spTree>
    <p:extLst>
      <p:ext uri="{BB962C8B-B14F-4D97-AF65-F5344CB8AC3E}">
        <p14:creationId xmlns:p14="http://schemas.microsoft.com/office/powerpoint/2010/main" val="62988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Adversarial loss</a:t>
            </a:r>
          </a:p>
        </p:txBody>
      </p:sp>
      <p:pic>
        <p:nvPicPr>
          <p:cNvPr id="18" name="图片 17">
            <a:extLst>
              <a:ext uri="{FF2B5EF4-FFF2-40B4-BE49-F238E27FC236}">
                <a16:creationId xmlns:a16="http://schemas.microsoft.com/office/drawing/2014/main" id="{F6189D80-E7AD-C677-CE27-352EF22DC321}"/>
              </a:ext>
            </a:extLst>
          </p:cNvPr>
          <p:cNvPicPr>
            <a:picLocks noChangeAspect="1"/>
          </p:cNvPicPr>
          <p:nvPr/>
        </p:nvPicPr>
        <p:blipFill>
          <a:blip r:embed="rId3"/>
          <a:stretch>
            <a:fillRect/>
          </a:stretch>
        </p:blipFill>
        <p:spPr>
          <a:xfrm>
            <a:off x="3490937" y="4737498"/>
            <a:ext cx="5363323" cy="600159"/>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D1E2A23-A1F4-27A7-49CF-A87ACF8D3295}"/>
                  </a:ext>
                </a:extLst>
              </p:cNvPr>
              <p:cNvSpPr txBox="1"/>
              <p:nvPr/>
            </p:nvSpPr>
            <p:spPr>
              <a:xfrm>
                <a:off x="1453462" y="5447234"/>
                <a:ext cx="9535374"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Adversarial loss: enforce </a:t>
                </a:r>
                <a14:m>
                  <m:oMath xmlns:m="http://schemas.openxmlformats.org/officeDocument/2006/math">
                    <m:r>
                      <a:rPr lang="en-US" altLang="zh-CN" sz="2400" i="1">
                        <a:solidFill>
                          <a:srgbClr val="FF0000"/>
                        </a:solidFill>
                        <a:latin typeface="Cambria Math" panose="02040503050406030204" pitchFamily="18" charset="0"/>
                        <a:cs typeface="Times New Roman" panose="02020603050405020304" pitchFamily="18" charset="0"/>
                      </a:rPr>
                      <m:t>𝛽</m:t>
                    </m:r>
                    <m:r>
                      <m:rPr>
                        <m:nor/>
                      </m:rPr>
                      <a:rPr lang="zh-CN" altLang="en-US" sz="2400" dirty="0">
                        <a:solidFill>
                          <a:srgbClr val="FF0000"/>
                        </a:solidFill>
                        <a:latin typeface="Cambria Math" panose="02040503050406030204" pitchFamily="18" charset="0"/>
                        <a:cs typeface="Times New Roman" panose="02020603050405020304" pitchFamily="18" charset="0"/>
                      </a:rPr>
                      <m:t>⫫</m:t>
                    </m:r>
                    <m:r>
                      <a:rPr lang="en-US" altLang="zh-CN" sz="2400" b="1" dirty="0">
                        <a:solidFill>
                          <a:srgbClr val="FF0000"/>
                        </a:solidFill>
                        <a:latin typeface="Cambria Math" panose="02040503050406030204" pitchFamily="18" charset="0"/>
                        <a:cs typeface="Times New Roman" panose="02020603050405020304" pitchFamily="18" charset="0"/>
                      </a:rPr>
                      <m:t>𝐳</m:t>
                    </m:r>
                  </m:oMath>
                </a14:m>
                <a:r>
                  <a:rPr lang="zh-CN" altLang="en-US" sz="2400" i="1" dirty="0">
                    <a:solidFill>
                      <a:srgbClr val="FF0000"/>
                    </a:solidFill>
                    <a:latin typeface="Cambria Math" panose="020405030504060302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(Independence)</a:t>
                </a:r>
                <a:endParaRPr lang="zh-CN" altLang="en-US" sz="2400" i="1" dirty="0">
                  <a:solidFill>
                    <a:srgbClr val="FF0000"/>
                  </a:solidFill>
                  <a:latin typeface="Cambria Math" panose="02040503050406030204" pitchFamily="18" charset="0"/>
                  <a:cs typeface="Times New Roman" panose="02020603050405020304" pitchFamily="18" charset="0"/>
                </a:endParaRPr>
              </a:p>
            </p:txBody>
          </p:sp>
        </mc:Choice>
        <mc:Fallback xmlns="">
          <p:sp>
            <p:nvSpPr>
              <p:cNvPr id="22" name="文本框 21">
                <a:extLst>
                  <a:ext uri="{FF2B5EF4-FFF2-40B4-BE49-F238E27FC236}">
                    <a16:creationId xmlns:a16="http://schemas.microsoft.com/office/drawing/2014/main" id="{2D1E2A23-A1F4-27A7-49CF-A87ACF8D3295}"/>
                  </a:ext>
                </a:extLst>
              </p:cNvPr>
              <p:cNvSpPr txBox="1">
                <a:spLocks noRot="1" noChangeAspect="1" noMove="1" noResize="1" noEditPoints="1" noAdjustHandles="1" noChangeArrowheads="1" noChangeShapeType="1" noTextEdit="1"/>
              </p:cNvSpPr>
              <p:nvPr/>
            </p:nvSpPr>
            <p:spPr>
              <a:xfrm>
                <a:off x="1453462" y="5447234"/>
                <a:ext cx="9535374" cy="461665"/>
              </a:xfrm>
              <a:prstGeom prst="rect">
                <a:avLst/>
              </a:prstGeom>
              <a:blipFill>
                <a:blip r:embed="rId4"/>
                <a:stretch>
                  <a:fillRect t="-10667" b="-30667"/>
                </a:stretch>
              </a:blipFill>
            </p:spPr>
            <p:txBody>
              <a:bodyPr/>
              <a:lstStyle/>
              <a:p>
                <a:r>
                  <a:rPr lang="zh-CN" altLang="en-US">
                    <a:noFill/>
                  </a:rPr>
                  <a:t> </a:t>
                </a:r>
              </a:p>
            </p:txBody>
          </p:sp>
        </mc:Fallback>
      </mc:AlternateContent>
      <p:sp>
        <p:nvSpPr>
          <p:cNvPr id="24" name="灯片编号占位符 23">
            <a:extLst>
              <a:ext uri="{FF2B5EF4-FFF2-40B4-BE49-F238E27FC236}">
                <a16:creationId xmlns:a16="http://schemas.microsoft.com/office/drawing/2014/main" id="{99568F24-EC4F-455A-ADCD-26A2A1111CFE}"/>
              </a:ext>
            </a:extLst>
          </p:cNvPr>
          <p:cNvSpPr>
            <a:spLocks noGrp="1"/>
          </p:cNvSpPr>
          <p:nvPr>
            <p:ph type="sldNum" sz="quarter" idx="12"/>
          </p:nvPr>
        </p:nvSpPr>
        <p:spPr/>
        <p:txBody>
          <a:bodyPr/>
          <a:lstStyle/>
          <a:p>
            <a:fld id="{EADB07B0-9172-4DB0-AB84-456747B063D5}" type="slidenum">
              <a:rPr lang="zh-CN" altLang="en-US" smtClean="0"/>
              <a:t>22</a:t>
            </a:fld>
            <a:endParaRPr lang="zh-CN" altLang="en-US"/>
          </a:p>
        </p:txBody>
      </p:sp>
      <p:sp>
        <p:nvSpPr>
          <p:cNvPr id="3" name="矩形: 圆角 2">
            <a:extLst>
              <a:ext uri="{FF2B5EF4-FFF2-40B4-BE49-F238E27FC236}">
                <a16:creationId xmlns:a16="http://schemas.microsoft.com/office/drawing/2014/main" id="{AA184569-45DB-2A5F-6DCF-86F31614EB7D}"/>
              </a:ext>
            </a:extLst>
          </p:cNvPr>
          <p:cNvSpPr/>
          <p:nvPr/>
        </p:nvSpPr>
        <p:spPr>
          <a:xfrm rot="18956456">
            <a:off x="2421401" y="2326754"/>
            <a:ext cx="2156852" cy="9066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61" name="组合 60">
            <a:extLst>
              <a:ext uri="{FF2B5EF4-FFF2-40B4-BE49-F238E27FC236}">
                <a16:creationId xmlns:a16="http://schemas.microsoft.com/office/drawing/2014/main" id="{775D6E28-CE91-6342-2800-1D45A30BA5E6}"/>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62" name="椭圆 61">
                  <a:extLst>
                    <a:ext uri="{FF2B5EF4-FFF2-40B4-BE49-F238E27FC236}">
                      <a16:creationId xmlns:a16="http://schemas.microsoft.com/office/drawing/2014/main" id="{7585D49A-8886-3CE8-39AB-C8451424C897}"/>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5"/>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7EFF8563-D477-BDD7-0215-8EEB7958435F}"/>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63" name="文本框 62">
                  <a:extLst>
                    <a:ext uri="{FF2B5EF4-FFF2-40B4-BE49-F238E27FC236}">
                      <a16:creationId xmlns:a16="http://schemas.microsoft.com/office/drawing/2014/main" id="{7EFF8563-D477-BDD7-0215-8EEB7958435F}"/>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6"/>
                  <a:stretch>
                    <a:fillRect/>
                  </a:stretch>
                </a:blipFill>
              </p:spPr>
              <p:txBody>
                <a:bodyPr/>
                <a:lstStyle/>
                <a:p>
                  <a:r>
                    <a:rPr lang="zh-CN" altLang="en-US">
                      <a:noFill/>
                    </a:rPr>
                    <a:t> </a:t>
                  </a:r>
                </a:p>
              </p:txBody>
            </p:sp>
          </mc:Fallback>
        </mc:AlternateContent>
      </p:grpSp>
      <p:grpSp>
        <p:nvGrpSpPr>
          <p:cNvPr id="64" name="组合 63">
            <a:extLst>
              <a:ext uri="{FF2B5EF4-FFF2-40B4-BE49-F238E27FC236}">
                <a16:creationId xmlns:a16="http://schemas.microsoft.com/office/drawing/2014/main" id="{3BD7DF09-DA5F-35BD-80E8-27BD97106AED}"/>
              </a:ext>
            </a:extLst>
          </p:cNvPr>
          <p:cNvGrpSpPr/>
          <p:nvPr/>
        </p:nvGrpSpPr>
        <p:grpSpPr>
          <a:xfrm>
            <a:off x="5064855" y="3078613"/>
            <a:ext cx="536895" cy="536895"/>
            <a:chOff x="3355597" y="1329656"/>
            <a:chExt cx="536895" cy="536895"/>
          </a:xfrm>
          <a:solidFill>
            <a:schemeClr val="bg1">
              <a:lumMod val="50000"/>
            </a:schemeClr>
          </a:solidFill>
        </p:grpSpPr>
        <p:sp>
          <p:nvSpPr>
            <p:cNvPr id="65" name="椭圆 64">
              <a:extLst>
                <a:ext uri="{FF2B5EF4-FFF2-40B4-BE49-F238E27FC236}">
                  <a16:creationId xmlns:a16="http://schemas.microsoft.com/office/drawing/2014/main" id="{ADCA92A2-37D1-9B0B-94C1-0FA20454DA6E}"/>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5E55080F-DF8E-911F-B3A1-5EEEEA08A636}"/>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66" name="文本框 65">
                  <a:extLst>
                    <a:ext uri="{FF2B5EF4-FFF2-40B4-BE49-F238E27FC236}">
                      <a16:creationId xmlns:a16="http://schemas.microsoft.com/office/drawing/2014/main" id="{5E55080F-DF8E-911F-B3A1-5EEEEA08A636}"/>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7"/>
                  <a:stretch>
                    <a:fillRect/>
                  </a:stretch>
                </a:blipFill>
              </p:spPr>
              <p:txBody>
                <a:bodyPr/>
                <a:lstStyle/>
                <a:p>
                  <a:r>
                    <a:rPr lang="zh-CN" altLang="en-US">
                      <a:noFill/>
                    </a:rPr>
                    <a:t> </a:t>
                  </a:r>
                </a:p>
              </p:txBody>
            </p:sp>
          </mc:Fallback>
        </mc:AlternateContent>
      </p:grpSp>
      <p:grpSp>
        <p:nvGrpSpPr>
          <p:cNvPr id="67" name="组合 66">
            <a:extLst>
              <a:ext uri="{FF2B5EF4-FFF2-40B4-BE49-F238E27FC236}">
                <a16:creationId xmlns:a16="http://schemas.microsoft.com/office/drawing/2014/main" id="{548C517F-E03A-050F-7631-CACE8B4EFBF2}"/>
              </a:ext>
            </a:extLst>
          </p:cNvPr>
          <p:cNvGrpSpPr/>
          <p:nvPr/>
        </p:nvGrpSpPr>
        <p:grpSpPr>
          <a:xfrm>
            <a:off x="5077085" y="2006544"/>
            <a:ext cx="536895" cy="537908"/>
            <a:chOff x="3355597" y="1328643"/>
            <a:chExt cx="536895" cy="537908"/>
          </a:xfrm>
        </p:grpSpPr>
        <p:sp>
          <p:nvSpPr>
            <p:cNvPr id="68" name="椭圆 67">
              <a:extLst>
                <a:ext uri="{FF2B5EF4-FFF2-40B4-BE49-F238E27FC236}">
                  <a16:creationId xmlns:a16="http://schemas.microsoft.com/office/drawing/2014/main" id="{95DA821C-F896-7381-0380-B2A37846D28D}"/>
                </a:ext>
              </a:extLst>
            </p:cNvPr>
            <p:cNvSpPr/>
            <p:nvPr/>
          </p:nvSpPr>
          <p:spPr>
            <a:xfrm>
              <a:off x="3355597" y="1329656"/>
              <a:ext cx="536895" cy="53689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A1AEAB46-8D7F-D1C9-FD5B-CD8B4C8ABC95}"/>
                    </a:ext>
                  </a:extLst>
                </p:cNvPr>
                <p:cNvSpPr txBox="1"/>
                <p:nvPr/>
              </p:nvSpPr>
              <p:spPr>
                <a:xfrm>
                  <a:off x="3382908" y="1328643"/>
                  <a:ext cx="488980"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0" i="1" smtClean="0">
                            <a:latin typeface="Cambria Math" panose="02040503050406030204" pitchFamily="18" charset="0"/>
                          </a:rPr>
                          <m:t>𝑦</m:t>
                        </m:r>
                      </m:oMath>
                    </m:oMathPara>
                  </a14:m>
                  <a:endParaRPr lang="zh-CN" altLang="en-US" sz="2800" dirty="0"/>
                </a:p>
              </p:txBody>
            </p:sp>
          </mc:Choice>
          <mc:Fallback xmlns="">
            <p:sp>
              <p:nvSpPr>
                <p:cNvPr id="12" name="文本框 11">
                  <a:extLst>
                    <a:ext uri="{FF2B5EF4-FFF2-40B4-BE49-F238E27FC236}">
                      <a16:creationId xmlns:a16="http://schemas.microsoft.com/office/drawing/2014/main" id="{9BD1E554-9F74-5B1D-F65E-27E73E1933F8}"/>
                    </a:ext>
                  </a:extLst>
                </p:cNvPr>
                <p:cNvSpPr txBox="1">
                  <a:spLocks noRot="1" noChangeAspect="1" noMove="1" noResize="1" noEditPoints="1" noAdjustHandles="1" noChangeArrowheads="1" noChangeShapeType="1" noTextEdit="1"/>
                </p:cNvSpPr>
                <p:nvPr/>
              </p:nvSpPr>
              <p:spPr>
                <a:xfrm>
                  <a:off x="3382908" y="1328643"/>
                  <a:ext cx="488980" cy="523220"/>
                </a:xfrm>
                <a:prstGeom prst="rect">
                  <a:avLst/>
                </a:prstGeom>
                <a:blipFill>
                  <a:blip r:embed="rId8"/>
                  <a:stretch>
                    <a:fillRect/>
                  </a:stretch>
                </a:blipFill>
              </p:spPr>
              <p:txBody>
                <a:bodyPr/>
                <a:lstStyle/>
                <a:p>
                  <a:r>
                    <a:rPr lang="zh-CN" altLang="en-US">
                      <a:noFill/>
                    </a:rPr>
                    <a:t> </a:t>
                  </a:r>
                </a:p>
              </p:txBody>
            </p:sp>
          </mc:Fallback>
        </mc:AlternateContent>
      </p:grpSp>
      <p:grpSp>
        <p:nvGrpSpPr>
          <p:cNvPr id="70" name="组合 69">
            <a:extLst>
              <a:ext uri="{FF2B5EF4-FFF2-40B4-BE49-F238E27FC236}">
                <a16:creationId xmlns:a16="http://schemas.microsoft.com/office/drawing/2014/main" id="{F765CA57-FA88-573F-24C1-D83C3E7BDC89}"/>
              </a:ext>
            </a:extLst>
          </p:cNvPr>
          <p:cNvGrpSpPr/>
          <p:nvPr/>
        </p:nvGrpSpPr>
        <p:grpSpPr>
          <a:xfrm>
            <a:off x="3827149" y="1953806"/>
            <a:ext cx="536895" cy="588975"/>
            <a:chOff x="3355597" y="1277576"/>
            <a:chExt cx="536895" cy="588975"/>
          </a:xfrm>
        </p:grpSpPr>
        <mc:AlternateContent xmlns:mc="http://schemas.openxmlformats.org/markup-compatibility/2006" xmlns:a14="http://schemas.microsoft.com/office/drawing/2010/main">
          <mc:Choice Requires="a14">
            <p:sp>
              <p:nvSpPr>
                <p:cNvPr id="71" name="椭圆 70">
                  <a:extLst>
                    <a:ext uri="{FF2B5EF4-FFF2-40B4-BE49-F238E27FC236}">
                      <a16:creationId xmlns:a16="http://schemas.microsoft.com/office/drawing/2014/main" id="{4FCFE715-9034-8465-120F-5485DDFA4183}"/>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9"/>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2AF4E29B-B119-DB20-331A-17986DC7464F}"/>
                    </a:ext>
                  </a:extLst>
                </p:cNvPr>
                <p:cNvSpPr txBox="1"/>
                <p:nvPr/>
              </p:nvSpPr>
              <p:spPr>
                <a:xfrm>
                  <a:off x="3393854" y="1277576"/>
                  <a:ext cx="474810"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𝐳</m:t>
                        </m:r>
                      </m:oMath>
                    </m:oMathPara>
                  </a14:m>
                  <a:endParaRPr lang="zh-CN" altLang="en-US" sz="3200" b="1" dirty="0">
                    <a:latin typeface="Cambria Math" panose="02040503050406030204" pitchFamily="18" charset="0"/>
                  </a:endParaRPr>
                </a:p>
              </p:txBody>
            </p:sp>
          </mc:Choice>
          <mc:Fallback xmlns="">
            <p:sp>
              <p:nvSpPr>
                <p:cNvPr id="72" name="文本框 71">
                  <a:extLst>
                    <a:ext uri="{FF2B5EF4-FFF2-40B4-BE49-F238E27FC236}">
                      <a16:creationId xmlns:a16="http://schemas.microsoft.com/office/drawing/2014/main" id="{2AF4E29B-B119-DB20-331A-17986DC7464F}"/>
                    </a:ext>
                  </a:extLst>
                </p:cNvPr>
                <p:cNvSpPr txBox="1">
                  <a:spLocks noRot="1" noChangeAspect="1" noMove="1" noResize="1" noEditPoints="1" noAdjustHandles="1" noChangeArrowheads="1" noChangeShapeType="1" noTextEdit="1"/>
                </p:cNvSpPr>
                <p:nvPr/>
              </p:nvSpPr>
              <p:spPr>
                <a:xfrm>
                  <a:off x="3393854" y="1277576"/>
                  <a:ext cx="474810" cy="584775"/>
                </a:xfrm>
                <a:prstGeom prst="rect">
                  <a:avLst/>
                </a:prstGeom>
                <a:blipFill>
                  <a:blip r:embed="rId10"/>
                  <a:stretch>
                    <a:fillRect/>
                  </a:stretch>
                </a:blipFill>
              </p:spPr>
              <p:txBody>
                <a:bodyPr/>
                <a:lstStyle/>
                <a:p>
                  <a:r>
                    <a:rPr lang="zh-CN" altLang="en-US">
                      <a:noFill/>
                    </a:rPr>
                    <a:t> </a:t>
                  </a:r>
                </a:p>
              </p:txBody>
            </p:sp>
          </mc:Fallback>
        </mc:AlternateContent>
      </p:grpSp>
      <p:cxnSp>
        <p:nvCxnSpPr>
          <p:cNvPr id="73" name="直接箭头连接符 72">
            <a:extLst>
              <a:ext uri="{FF2B5EF4-FFF2-40B4-BE49-F238E27FC236}">
                <a16:creationId xmlns:a16="http://schemas.microsoft.com/office/drawing/2014/main" id="{7BB60B92-0465-F9C9-A5DF-9ED960F8F871}"/>
              </a:ext>
            </a:extLst>
          </p:cNvPr>
          <p:cNvCxnSpPr>
            <a:cxnSpLocks/>
            <a:stCxn id="62" idx="6"/>
            <a:endCxn id="65" idx="2"/>
          </p:cNvCxnSpPr>
          <p:nvPr/>
        </p:nvCxnSpPr>
        <p:spPr>
          <a:xfrm flipV="1">
            <a:off x="4364781" y="3347061"/>
            <a:ext cx="700074" cy="1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464A8FC9-95D1-FAAA-3C77-56A307959841}"/>
              </a:ext>
            </a:extLst>
          </p:cNvPr>
          <p:cNvCxnSpPr>
            <a:cxnSpLocks/>
            <a:stCxn id="65" idx="1"/>
            <a:endCxn id="71" idx="5"/>
          </p:cNvCxnSpPr>
          <p:nvPr/>
        </p:nvCxnSpPr>
        <p:spPr>
          <a:xfrm flipH="1" flipV="1">
            <a:off x="4285418" y="2464155"/>
            <a:ext cx="858063" cy="69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21CFBF6A-EE70-4E9F-9251-2E391B0881B9}"/>
              </a:ext>
            </a:extLst>
          </p:cNvPr>
          <p:cNvCxnSpPr>
            <a:cxnSpLocks/>
            <a:stCxn id="71" idx="6"/>
            <a:endCxn id="68" idx="2"/>
          </p:cNvCxnSpPr>
          <p:nvPr/>
        </p:nvCxnSpPr>
        <p:spPr>
          <a:xfrm>
            <a:off x="4364044" y="2274334"/>
            <a:ext cx="713041" cy="1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74283C9C-17F2-9F48-47A9-861018BBB7A2}"/>
              </a:ext>
            </a:extLst>
          </p:cNvPr>
          <p:cNvCxnSpPr>
            <a:cxnSpLocks/>
            <a:stCxn id="62" idx="0"/>
            <a:endCxn id="71" idx="4"/>
          </p:cNvCxnSpPr>
          <p:nvPr/>
        </p:nvCxnSpPr>
        <p:spPr>
          <a:xfrm flipH="1" flipV="1">
            <a:off x="4095597" y="2542781"/>
            <a:ext cx="737" cy="53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圆角 76">
            <a:extLst>
              <a:ext uri="{FF2B5EF4-FFF2-40B4-BE49-F238E27FC236}">
                <a16:creationId xmlns:a16="http://schemas.microsoft.com/office/drawing/2014/main" id="{2F1916B5-893F-BB6C-3C06-E6B323CAFD7A}"/>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圆角 77">
            <a:extLst>
              <a:ext uri="{FF2B5EF4-FFF2-40B4-BE49-F238E27FC236}">
                <a16:creationId xmlns:a16="http://schemas.microsoft.com/office/drawing/2014/main" id="{975008C7-6F7B-4A87-6033-CCEFB9D88F6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EDAF57C3-C66B-DEB7-9106-B35F8F9A2713}"/>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79" name="文本框 78">
                <a:extLst>
                  <a:ext uri="{FF2B5EF4-FFF2-40B4-BE49-F238E27FC236}">
                    <a16:creationId xmlns:a16="http://schemas.microsoft.com/office/drawing/2014/main" id="{EDAF57C3-C66B-DEB7-9106-B35F8F9A2713}"/>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11"/>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994459FE-169B-EDF0-5E92-4823139C8986}"/>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80" name="文本框 79">
                <a:extLst>
                  <a:ext uri="{FF2B5EF4-FFF2-40B4-BE49-F238E27FC236}">
                    <a16:creationId xmlns:a16="http://schemas.microsoft.com/office/drawing/2014/main" id="{994459FE-169B-EDF0-5E92-4823139C8986}"/>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12"/>
                <a:stretch>
                  <a:fillRect/>
                </a:stretch>
              </a:blipFill>
            </p:spPr>
            <p:txBody>
              <a:bodyPr/>
              <a:lstStyle/>
              <a:p>
                <a:r>
                  <a:rPr lang="zh-CN" altLang="en-US">
                    <a:noFill/>
                  </a:rPr>
                  <a:t> </a:t>
                </a:r>
              </a:p>
            </p:txBody>
          </p:sp>
        </mc:Fallback>
      </mc:AlternateContent>
      <p:grpSp>
        <p:nvGrpSpPr>
          <p:cNvPr id="81" name="组合 80">
            <a:extLst>
              <a:ext uri="{FF2B5EF4-FFF2-40B4-BE49-F238E27FC236}">
                <a16:creationId xmlns:a16="http://schemas.microsoft.com/office/drawing/2014/main" id="{18DB96E0-E3E9-226B-287F-9E28D32C1A54}"/>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82" name="椭圆 81">
                  <a:extLst>
                    <a:ext uri="{FF2B5EF4-FFF2-40B4-BE49-F238E27FC236}">
                      <a16:creationId xmlns:a16="http://schemas.microsoft.com/office/drawing/2014/main" id="{485ABAC3-350C-C323-0E3E-5B5519E47C1C}"/>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3"/>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93067550-07C2-6DC1-B513-E495BBD340C4}"/>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83" name="文本框 82">
                  <a:extLst>
                    <a:ext uri="{FF2B5EF4-FFF2-40B4-BE49-F238E27FC236}">
                      <a16:creationId xmlns:a16="http://schemas.microsoft.com/office/drawing/2014/main" id="{93067550-07C2-6DC1-B513-E495BBD340C4}"/>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4"/>
                  <a:stretch>
                    <a:fillRect/>
                  </a:stretch>
                </a:blipFill>
              </p:spPr>
              <p:txBody>
                <a:bodyPr/>
                <a:lstStyle/>
                <a:p>
                  <a:r>
                    <a:rPr lang="zh-CN" altLang="en-US">
                      <a:noFill/>
                    </a:rPr>
                    <a:t> </a:t>
                  </a:r>
                </a:p>
              </p:txBody>
            </p:sp>
          </mc:Fallback>
        </mc:AlternateContent>
      </p:grpSp>
      <p:cxnSp>
        <p:nvCxnSpPr>
          <p:cNvPr id="84" name="直接箭头连接符 83">
            <a:extLst>
              <a:ext uri="{FF2B5EF4-FFF2-40B4-BE49-F238E27FC236}">
                <a16:creationId xmlns:a16="http://schemas.microsoft.com/office/drawing/2014/main" id="{568B7E49-00CE-1902-38DA-E8AC35B3CED1}"/>
              </a:ext>
            </a:extLst>
          </p:cNvPr>
          <p:cNvCxnSpPr>
            <a:cxnSpLocks/>
            <a:stCxn id="82" idx="6"/>
            <a:endCxn id="62"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组合 84">
            <a:extLst>
              <a:ext uri="{FF2B5EF4-FFF2-40B4-BE49-F238E27FC236}">
                <a16:creationId xmlns:a16="http://schemas.microsoft.com/office/drawing/2014/main" id="{B5054646-FA3B-9508-A20B-EA4B4FF375F8}"/>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86" name="椭圆 85">
                  <a:extLst>
                    <a:ext uri="{FF2B5EF4-FFF2-40B4-BE49-F238E27FC236}">
                      <a16:creationId xmlns:a16="http://schemas.microsoft.com/office/drawing/2014/main" id="{C899A4B6-7662-4CC2-B826-02EF5B13C3FB}"/>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5"/>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A05D59BA-74D7-DA83-B85C-E9C895014AA0}"/>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87" name="文本框 86">
                  <a:extLst>
                    <a:ext uri="{FF2B5EF4-FFF2-40B4-BE49-F238E27FC236}">
                      <a16:creationId xmlns:a16="http://schemas.microsoft.com/office/drawing/2014/main" id="{A05D59BA-74D7-DA83-B85C-E9C895014AA0}"/>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6"/>
                  <a:stretch>
                    <a:fillRect/>
                  </a:stretch>
                </a:blipFill>
              </p:spPr>
              <p:txBody>
                <a:bodyPr/>
                <a:lstStyle/>
                <a:p>
                  <a:r>
                    <a:rPr lang="zh-CN" altLang="en-US">
                      <a:noFill/>
                    </a:rPr>
                    <a:t> </a:t>
                  </a:r>
                </a:p>
              </p:txBody>
            </p:sp>
          </mc:Fallback>
        </mc:AlternateContent>
      </p:grpSp>
      <p:cxnSp>
        <p:nvCxnSpPr>
          <p:cNvPr id="88" name="直接箭头连接符 87">
            <a:extLst>
              <a:ext uri="{FF2B5EF4-FFF2-40B4-BE49-F238E27FC236}">
                <a16:creationId xmlns:a16="http://schemas.microsoft.com/office/drawing/2014/main" id="{314AB344-2CBF-3800-5BDE-8A52CCC8BD6C}"/>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7E636DEE-B71E-9675-E895-A107A098869D}"/>
              </a:ext>
            </a:extLst>
          </p:cNvPr>
          <p:cNvCxnSpPr>
            <a:cxnSpLocks/>
          </p:cNvCxnSpPr>
          <p:nvPr/>
        </p:nvCxnSpPr>
        <p:spPr>
          <a:xfrm flipV="1">
            <a:off x="3174420" y="2464155"/>
            <a:ext cx="703596" cy="702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组合 89">
            <a:extLst>
              <a:ext uri="{FF2B5EF4-FFF2-40B4-BE49-F238E27FC236}">
                <a16:creationId xmlns:a16="http://schemas.microsoft.com/office/drawing/2014/main" id="{20FFCFEE-3DD4-9182-1A87-93501B0E3722}"/>
              </a:ext>
            </a:extLst>
          </p:cNvPr>
          <p:cNvGrpSpPr/>
          <p:nvPr/>
        </p:nvGrpSpPr>
        <p:grpSpPr>
          <a:xfrm>
            <a:off x="7579844" y="3080322"/>
            <a:ext cx="536895" cy="552587"/>
            <a:chOff x="3355597" y="1313964"/>
            <a:chExt cx="536895" cy="552587"/>
          </a:xfrm>
          <a:solidFill>
            <a:schemeClr val="bg1">
              <a:lumMod val="50000"/>
            </a:schemeClr>
          </a:solidFill>
        </p:grpSpPr>
        <p:sp>
          <p:nvSpPr>
            <p:cNvPr id="91" name="椭圆 90">
              <a:extLst>
                <a:ext uri="{FF2B5EF4-FFF2-40B4-BE49-F238E27FC236}">
                  <a16:creationId xmlns:a16="http://schemas.microsoft.com/office/drawing/2014/main" id="{A142F804-9783-87A7-EC67-4526E2859070}"/>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ACE9F9B5-E516-760F-CD90-57A8BFB9C610}"/>
                    </a:ext>
                  </a:extLst>
                </p:cNvPr>
                <p:cNvSpPr txBox="1"/>
                <p:nvPr/>
              </p:nvSpPr>
              <p:spPr>
                <a:xfrm flipH="1">
                  <a:off x="3456211" y="1313964"/>
                  <a:ext cx="343339"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sz="2800" b="1" i="0" dirty="0" smtClean="0">
                            <a:latin typeface="Cambria Math" panose="02040503050406030204" pitchFamily="18" charset="0"/>
                          </a:rPr>
                          <m:t>𝐱</m:t>
                        </m:r>
                      </m:oMath>
                    </m:oMathPara>
                  </a14:m>
                  <a:endParaRPr lang="zh-CN" altLang="en-US" sz="2000" b="1" dirty="0"/>
                </a:p>
              </p:txBody>
            </p:sp>
          </mc:Choice>
          <mc:Fallback xmlns="">
            <p:sp>
              <p:nvSpPr>
                <p:cNvPr id="92" name="文本框 91">
                  <a:extLst>
                    <a:ext uri="{FF2B5EF4-FFF2-40B4-BE49-F238E27FC236}">
                      <a16:creationId xmlns:a16="http://schemas.microsoft.com/office/drawing/2014/main" id="{ACE9F9B5-E516-760F-CD90-57A8BFB9C610}"/>
                    </a:ext>
                  </a:extLst>
                </p:cNvPr>
                <p:cNvSpPr txBox="1">
                  <a:spLocks noRot="1" noChangeAspect="1" noMove="1" noResize="1" noEditPoints="1" noAdjustHandles="1" noChangeArrowheads="1" noChangeShapeType="1" noTextEdit="1"/>
                </p:cNvSpPr>
                <p:nvPr/>
              </p:nvSpPr>
              <p:spPr>
                <a:xfrm flipH="1">
                  <a:off x="3456211" y="1313964"/>
                  <a:ext cx="343339" cy="523220"/>
                </a:xfrm>
                <a:prstGeom prst="rect">
                  <a:avLst/>
                </a:prstGeom>
                <a:blipFill>
                  <a:blip r:embed="rId17"/>
                  <a:stretch>
                    <a:fillRect/>
                  </a:stretch>
                </a:blipFill>
              </p:spPr>
              <p:txBody>
                <a:bodyPr/>
                <a:lstStyle/>
                <a:p>
                  <a:r>
                    <a:rPr lang="zh-CN" altLang="en-US">
                      <a:noFill/>
                    </a:rPr>
                    <a:t> </a:t>
                  </a:r>
                </a:p>
              </p:txBody>
            </p:sp>
          </mc:Fallback>
        </mc:AlternateContent>
      </p:grpSp>
      <p:grpSp>
        <p:nvGrpSpPr>
          <p:cNvPr id="93" name="组合 92">
            <a:extLst>
              <a:ext uri="{FF2B5EF4-FFF2-40B4-BE49-F238E27FC236}">
                <a16:creationId xmlns:a16="http://schemas.microsoft.com/office/drawing/2014/main" id="{C7304C8E-C447-F3A2-18FA-0143A1A15C2A}"/>
              </a:ext>
            </a:extLst>
          </p:cNvPr>
          <p:cNvGrpSpPr/>
          <p:nvPr/>
        </p:nvGrpSpPr>
        <p:grpSpPr>
          <a:xfrm>
            <a:off x="8835397" y="3075466"/>
            <a:ext cx="536895" cy="565831"/>
            <a:chOff x="3355597" y="1300720"/>
            <a:chExt cx="536895" cy="565831"/>
          </a:xfrm>
        </p:grpSpPr>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74E0C58A-FEE1-62B8-52AC-BD86471C259F}"/>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8" name="椭圆 7">
                  <a:extLst>
                    <a:ext uri="{FF2B5EF4-FFF2-40B4-BE49-F238E27FC236}">
                      <a16:creationId xmlns:a16="http://schemas.microsoft.com/office/drawing/2014/main" id="{F29FE861-B2EB-7066-5C19-1C6C9AFBEA2C}"/>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8"/>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EF2A754C-5AA9-CFBA-C5F9-C16F0D9CBC19}"/>
                    </a:ext>
                  </a:extLst>
                </p:cNvPr>
                <p:cNvSpPr txBox="1"/>
                <p:nvPr/>
              </p:nvSpPr>
              <p:spPr>
                <a:xfrm>
                  <a:off x="3386253" y="1300720"/>
                  <a:ext cx="4791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a:latin typeface="Cambria Math" panose="02040503050406030204" pitchFamily="18" charset="0"/>
                          </a:rPr>
                          <m:t>𝐮</m:t>
                        </m:r>
                      </m:oMath>
                    </m:oMathPara>
                  </a14:m>
                  <a:endParaRPr lang="zh-CN" altLang="en-US" sz="2800" b="1" dirty="0">
                    <a:latin typeface="Cambria Math" panose="02040503050406030204" pitchFamily="18" charset="0"/>
                  </a:endParaRPr>
                </a:p>
              </p:txBody>
            </p:sp>
          </mc:Choice>
          <mc:Fallback xmlns="">
            <p:sp>
              <p:nvSpPr>
                <p:cNvPr id="95" name="文本框 94">
                  <a:extLst>
                    <a:ext uri="{FF2B5EF4-FFF2-40B4-BE49-F238E27FC236}">
                      <a16:creationId xmlns:a16="http://schemas.microsoft.com/office/drawing/2014/main" id="{EF2A754C-5AA9-CFBA-C5F9-C16F0D9CBC19}"/>
                    </a:ext>
                  </a:extLst>
                </p:cNvPr>
                <p:cNvSpPr txBox="1">
                  <a:spLocks noRot="1" noChangeAspect="1" noMove="1" noResize="1" noEditPoints="1" noAdjustHandles="1" noChangeArrowheads="1" noChangeShapeType="1" noTextEdit="1"/>
                </p:cNvSpPr>
                <p:nvPr/>
              </p:nvSpPr>
              <p:spPr>
                <a:xfrm>
                  <a:off x="3386253" y="1300720"/>
                  <a:ext cx="479106" cy="523220"/>
                </a:xfrm>
                <a:prstGeom prst="rect">
                  <a:avLst/>
                </a:prstGeom>
                <a:blipFill>
                  <a:blip r:embed="rId19"/>
                  <a:stretch>
                    <a:fillRect/>
                  </a:stretch>
                </a:blipFill>
              </p:spPr>
              <p:txBody>
                <a:bodyPr/>
                <a:lstStyle/>
                <a:p>
                  <a:r>
                    <a:rPr lang="zh-CN" altLang="en-US">
                      <a:noFill/>
                    </a:rPr>
                    <a:t> </a:t>
                  </a:r>
                </a:p>
              </p:txBody>
            </p:sp>
          </mc:Fallback>
        </mc:AlternateContent>
      </p:grpSp>
      <p:grpSp>
        <p:nvGrpSpPr>
          <p:cNvPr id="96" name="组合 95">
            <a:extLst>
              <a:ext uri="{FF2B5EF4-FFF2-40B4-BE49-F238E27FC236}">
                <a16:creationId xmlns:a16="http://schemas.microsoft.com/office/drawing/2014/main" id="{BF672C5A-68C2-2344-9258-7492CDC80085}"/>
              </a:ext>
            </a:extLst>
          </p:cNvPr>
          <p:cNvGrpSpPr/>
          <p:nvPr/>
        </p:nvGrpSpPr>
        <p:grpSpPr>
          <a:xfrm>
            <a:off x="10004345" y="3075466"/>
            <a:ext cx="707373" cy="565830"/>
            <a:chOff x="3313225" y="1300721"/>
            <a:chExt cx="707373" cy="565830"/>
          </a:xfrm>
        </p:grpSpPr>
        <mc:AlternateContent xmlns:mc="http://schemas.openxmlformats.org/markup-compatibility/2006" xmlns:a14="http://schemas.microsoft.com/office/drawing/2010/main">
          <mc:Choice Requires="a14">
            <p:sp>
              <p:nvSpPr>
                <p:cNvPr id="97" name="椭圆 96">
                  <a:extLst>
                    <a:ext uri="{FF2B5EF4-FFF2-40B4-BE49-F238E27FC236}">
                      <a16:creationId xmlns:a16="http://schemas.microsoft.com/office/drawing/2014/main" id="{29A5F05A-280A-621B-F12D-E6ACAB958A66}"/>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1" name="椭圆 10">
                  <a:extLst>
                    <a:ext uri="{FF2B5EF4-FFF2-40B4-BE49-F238E27FC236}">
                      <a16:creationId xmlns:a16="http://schemas.microsoft.com/office/drawing/2014/main" id="{AC7FDD23-2538-8E3D-30A3-8081662EF7B9}"/>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20"/>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41FB7EA1-60AA-3157-7D4B-65C8F2EA6554}"/>
                    </a:ext>
                  </a:extLst>
                </p:cNvPr>
                <p:cNvSpPr txBox="1"/>
                <p:nvPr/>
              </p:nvSpPr>
              <p:spPr>
                <a:xfrm>
                  <a:off x="3313225" y="1300721"/>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zh-CN" altLang="en-US" dirty="0"/>
                </a:p>
              </p:txBody>
            </p:sp>
          </mc:Choice>
          <mc:Fallback xmlns="">
            <p:sp>
              <p:nvSpPr>
                <p:cNvPr id="98" name="文本框 97">
                  <a:extLst>
                    <a:ext uri="{FF2B5EF4-FFF2-40B4-BE49-F238E27FC236}">
                      <a16:creationId xmlns:a16="http://schemas.microsoft.com/office/drawing/2014/main" id="{41FB7EA1-60AA-3157-7D4B-65C8F2EA6554}"/>
                    </a:ext>
                  </a:extLst>
                </p:cNvPr>
                <p:cNvSpPr txBox="1">
                  <a:spLocks noRot="1" noChangeAspect="1" noMove="1" noResize="1" noEditPoints="1" noAdjustHandles="1" noChangeArrowheads="1" noChangeShapeType="1" noTextEdit="1"/>
                </p:cNvSpPr>
                <p:nvPr/>
              </p:nvSpPr>
              <p:spPr>
                <a:xfrm>
                  <a:off x="3313225" y="1300721"/>
                  <a:ext cx="707373" cy="523220"/>
                </a:xfrm>
                <a:prstGeom prst="rect">
                  <a:avLst/>
                </a:prstGeom>
                <a:blipFill>
                  <a:blip r:embed="rId21"/>
                  <a:stretch>
                    <a:fillRect/>
                  </a:stretch>
                </a:blipFill>
              </p:spPr>
              <p:txBody>
                <a:bodyPr/>
                <a:lstStyle/>
                <a:p>
                  <a:r>
                    <a:rPr lang="zh-CN" altLang="en-US">
                      <a:noFill/>
                    </a:rPr>
                    <a:t> </a:t>
                  </a:r>
                </a:p>
              </p:txBody>
            </p:sp>
          </mc:Fallback>
        </mc:AlternateContent>
      </p:grpSp>
      <p:grpSp>
        <p:nvGrpSpPr>
          <p:cNvPr id="99" name="组合 98">
            <a:extLst>
              <a:ext uri="{FF2B5EF4-FFF2-40B4-BE49-F238E27FC236}">
                <a16:creationId xmlns:a16="http://schemas.microsoft.com/office/drawing/2014/main" id="{4150415A-8DBF-C6C7-457D-066A1CF6198C}"/>
              </a:ext>
            </a:extLst>
          </p:cNvPr>
          <p:cNvGrpSpPr/>
          <p:nvPr/>
        </p:nvGrpSpPr>
        <p:grpSpPr>
          <a:xfrm>
            <a:off x="8837624" y="1939528"/>
            <a:ext cx="536895" cy="584775"/>
            <a:chOff x="3355597" y="1281776"/>
            <a:chExt cx="536895" cy="584775"/>
          </a:xfrm>
        </p:grpSpPr>
        <mc:AlternateContent xmlns:mc="http://schemas.openxmlformats.org/markup-compatibility/2006" xmlns:a14="http://schemas.microsoft.com/office/drawing/2010/main">
          <mc:Choice Requires="a14">
            <p:sp>
              <p:nvSpPr>
                <p:cNvPr id="100" name="椭圆 99">
                  <a:extLst>
                    <a:ext uri="{FF2B5EF4-FFF2-40B4-BE49-F238E27FC236}">
                      <a16:creationId xmlns:a16="http://schemas.microsoft.com/office/drawing/2014/main" id="{5404E886-A3C1-EEEA-7430-BA3058EEF48C}"/>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22"/>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C14C636F-E85C-4857-EA1B-C293710A4C50}"/>
                    </a:ext>
                  </a:extLst>
                </p:cNvPr>
                <p:cNvSpPr txBox="1"/>
                <p:nvPr/>
              </p:nvSpPr>
              <p:spPr>
                <a:xfrm>
                  <a:off x="3384028" y="1281776"/>
                  <a:ext cx="498855"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latin typeface="Cambria Math" panose="02040503050406030204" pitchFamily="18" charset="0"/>
                          </a:rPr>
                          <m:t>𝐳</m:t>
                        </m:r>
                      </m:oMath>
                    </m:oMathPara>
                  </a14:m>
                  <a:endParaRPr lang="zh-CN" altLang="en-US" sz="3200" b="1" dirty="0"/>
                </a:p>
              </p:txBody>
            </p:sp>
          </mc:Choice>
          <mc:Fallback xmlns="">
            <p:sp>
              <p:nvSpPr>
                <p:cNvPr id="101" name="文本框 100">
                  <a:extLst>
                    <a:ext uri="{FF2B5EF4-FFF2-40B4-BE49-F238E27FC236}">
                      <a16:creationId xmlns:a16="http://schemas.microsoft.com/office/drawing/2014/main" id="{C14C636F-E85C-4857-EA1B-C293710A4C50}"/>
                    </a:ext>
                  </a:extLst>
                </p:cNvPr>
                <p:cNvSpPr txBox="1">
                  <a:spLocks noRot="1" noChangeAspect="1" noMove="1" noResize="1" noEditPoints="1" noAdjustHandles="1" noChangeArrowheads="1" noChangeShapeType="1" noTextEdit="1"/>
                </p:cNvSpPr>
                <p:nvPr/>
              </p:nvSpPr>
              <p:spPr>
                <a:xfrm>
                  <a:off x="3384028" y="1281776"/>
                  <a:ext cx="498855" cy="584775"/>
                </a:xfrm>
                <a:prstGeom prst="rect">
                  <a:avLst/>
                </a:prstGeom>
                <a:blipFill>
                  <a:blip r:embed="rId23"/>
                  <a:stretch>
                    <a:fillRect/>
                  </a:stretch>
                </a:blipFill>
              </p:spPr>
              <p:txBody>
                <a:bodyPr/>
                <a:lstStyle/>
                <a:p>
                  <a:r>
                    <a:rPr lang="zh-CN" altLang="en-US">
                      <a:noFill/>
                    </a:rPr>
                    <a:t> </a:t>
                  </a:r>
                </a:p>
              </p:txBody>
            </p:sp>
          </mc:Fallback>
        </mc:AlternateContent>
      </p:grpSp>
      <p:cxnSp>
        <p:nvCxnSpPr>
          <p:cNvPr id="102" name="直接箭头连接符 101">
            <a:extLst>
              <a:ext uri="{FF2B5EF4-FFF2-40B4-BE49-F238E27FC236}">
                <a16:creationId xmlns:a16="http://schemas.microsoft.com/office/drawing/2014/main" id="{C45CFF47-33A1-84BE-3381-0288E5EE9030}"/>
              </a:ext>
            </a:extLst>
          </p:cNvPr>
          <p:cNvCxnSpPr>
            <a:cxnSpLocks/>
            <a:stCxn id="91" idx="6"/>
            <a:endCxn id="94" idx="2"/>
          </p:cNvCxnSpPr>
          <p:nvPr/>
        </p:nvCxnSpPr>
        <p:spPr>
          <a:xfrm>
            <a:off x="8116739" y="3364462"/>
            <a:ext cx="718658" cy="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4009D9C0-2E81-D9B1-6A65-2537BC54F817}"/>
              </a:ext>
            </a:extLst>
          </p:cNvPr>
          <p:cNvCxnSpPr>
            <a:cxnSpLocks/>
            <a:stCxn id="91" idx="7"/>
          </p:cNvCxnSpPr>
          <p:nvPr/>
        </p:nvCxnSpPr>
        <p:spPr>
          <a:xfrm flipV="1">
            <a:off x="8038113" y="2401119"/>
            <a:ext cx="837669" cy="7735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a16="http://schemas.microsoft.com/office/drawing/2014/main" id="{3661E800-1BF1-6ED0-8558-BDB7F4ECC0A7}"/>
              </a:ext>
            </a:extLst>
          </p:cNvPr>
          <p:cNvCxnSpPr>
            <a:cxnSpLocks/>
            <a:stCxn id="94" idx="6"/>
            <a:endCxn id="97" idx="2"/>
          </p:cNvCxnSpPr>
          <p:nvPr/>
        </p:nvCxnSpPr>
        <p:spPr>
          <a:xfrm flipV="1">
            <a:off x="9372292" y="3372849"/>
            <a:ext cx="6744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148F4469-C635-E539-9150-A6541F3DCAE1}"/>
              </a:ext>
            </a:extLst>
          </p:cNvPr>
          <p:cNvCxnSpPr>
            <a:cxnSpLocks/>
          </p:cNvCxnSpPr>
          <p:nvPr/>
        </p:nvCxnSpPr>
        <p:spPr>
          <a:xfrm flipV="1">
            <a:off x="9103271" y="2524304"/>
            <a:ext cx="0" cy="580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651FDE7B-0D23-7A68-AEDF-57DB11BE11DA}"/>
              </a:ext>
            </a:extLst>
          </p:cNvPr>
          <p:cNvCxnSpPr>
            <a:cxnSpLocks/>
          </p:cNvCxnSpPr>
          <p:nvPr/>
        </p:nvCxnSpPr>
        <p:spPr>
          <a:xfrm flipH="1" flipV="1">
            <a:off x="9330761" y="2401119"/>
            <a:ext cx="790845" cy="747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矩形: 圆角 106">
            <a:extLst>
              <a:ext uri="{FF2B5EF4-FFF2-40B4-BE49-F238E27FC236}">
                <a16:creationId xmlns:a16="http://schemas.microsoft.com/office/drawing/2014/main" id="{337B78C4-01F1-65D2-6701-5E83326BAC8A}"/>
              </a:ext>
            </a:extLst>
          </p:cNvPr>
          <p:cNvSpPr/>
          <p:nvPr/>
        </p:nvSpPr>
        <p:spPr>
          <a:xfrm>
            <a:off x="6928840" y="1900801"/>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8EB5E3AD-D90D-F9B6-1177-88776FD9949F}"/>
                  </a:ext>
                </a:extLst>
              </p:cNvPr>
              <p:cNvSpPr txBox="1"/>
              <p:nvPr/>
            </p:nvSpPr>
            <p:spPr>
              <a:xfrm>
                <a:off x="6918026" y="3025270"/>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108" name="文本框 107">
                <a:extLst>
                  <a:ext uri="{FF2B5EF4-FFF2-40B4-BE49-F238E27FC236}">
                    <a16:creationId xmlns:a16="http://schemas.microsoft.com/office/drawing/2014/main" id="{8EB5E3AD-D90D-F9B6-1177-88776FD9949F}"/>
                  </a:ext>
                </a:extLst>
              </p:cNvPr>
              <p:cNvSpPr txBox="1">
                <a:spLocks noRot="1" noChangeAspect="1" noMove="1" noResize="1" noEditPoints="1" noAdjustHandles="1" noChangeArrowheads="1" noChangeShapeType="1" noTextEdit="1"/>
              </p:cNvSpPr>
              <p:nvPr/>
            </p:nvSpPr>
            <p:spPr>
              <a:xfrm>
                <a:off x="6918026" y="3025270"/>
                <a:ext cx="626671" cy="584775"/>
              </a:xfrm>
              <a:prstGeom prst="rect">
                <a:avLst/>
              </a:prstGeom>
              <a:blipFill>
                <a:blip r:embed="rId24"/>
                <a:stretch>
                  <a:fillRect/>
                </a:stretch>
              </a:blipFill>
            </p:spPr>
            <p:txBody>
              <a:bodyPr/>
              <a:lstStyle/>
              <a:p>
                <a:r>
                  <a:rPr lang="zh-CN" altLang="en-US">
                    <a:noFill/>
                  </a:rPr>
                  <a:t> </a:t>
                </a:r>
              </a:p>
            </p:txBody>
          </p:sp>
        </mc:Fallback>
      </mc:AlternateContent>
      <p:sp>
        <p:nvSpPr>
          <p:cNvPr id="109" name="矩形: 圆角 108">
            <a:extLst>
              <a:ext uri="{FF2B5EF4-FFF2-40B4-BE49-F238E27FC236}">
                <a16:creationId xmlns:a16="http://schemas.microsoft.com/office/drawing/2014/main" id="{CBA3EE32-D986-96C6-0271-9A47326695E9}"/>
              </a:ext>
            </a:extLst>
          </p:cNvPr>
          <p:cNvSpPr/>
          <p:nvPr/>
        </p:nvSpPr>
        <p:spPr>
          <a:xfrm>
            <a:off x="6832074" y="1755618"/>
            <a:ext cx="4062727"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D30BAC64-0569-74D6-1F70-7D1EAA96D755}"/>
                  </a:ext>
                </a:extLst>
              </p:cNvPr>
              <p:cNvSpPr txBox="1"/>
              <p:nvPr/>
            </p:nvSpPr>
            <p:spPr>
              <a:xfrm>
                <a:off x="10219437" y="1764456"/>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110" name="文本框 109">
                <a:extLst>
                  <a:ext uri="{FF2B5EF4-FFF2-40B4-BE49-F238E27FC236}">
                    <a16:creationId xmlns:a16="http://schemas.microsoft.com/office/drawing/2014/main" id="{D30BAC64-0569-74D6-1F70-7D1EAA96D755}"/>
                  </a:ext>
                </a:extLst>
              </p:cNvPr>
              <p:cNvSpPr txBox="1">
                <a:spLocks noRot="1" noChangeAspect="1" noMove="1" noResize="1" noEditPoints="1" noAdjustHandles="1" noChangeArrowheads="1" noChangeShapeType="1" noTextEdit="1"/>
              </p:cNvSpPr>
              <p:nvPr/>
            </p:nvSpPr>
            <p:spPr>
              <a:xfrm>
                <a:off x="10219437" y="1764456"/>
                <a:ext cx="354435" cy="584775"/>
              </a:xfrm>
              <a:prstGeom prst="rect">
                <a:avLst/>
              </a:prstGeom>
              <a:blipFill>
                <a:blip r:embed="rId25"/>
                <a:stretch>
                  <a:fillRect r="-6780"/>
                </a:stretch>
              </a:blipFill>
            </p:spPr>
            <p:txBody>
              <a:bodyPr/>
              <a:lstStyle/>
              <a:p>
                <a:r>
                  <a:rPr lang="zh-CN" altLang="en-US">
                    <a:noFill/>
                  </a:rPr>
                  <a:t> </a:t>
                </a:r>
              </a:p>
            </p:txBody>
          </p:sp>
        </mc:Fallback>
      </mc:AlternateContent>
      <p:sp>
        <p:nvSpPr>
          <p:cNvPr id="111" name="弧形 110">
            <a:extLst>
              <a:ext uri="{FF2B5EF4-FFF2-40B4-BE49-F238E27FC236}">
                <a16:creationId xmlns:a16="http://schemas.microsoft.com/office/drawing/2014/main" id="{16E77476-B5D8-49D9-5572-25EBC8AEA132}"/>
              </a:ext>
            </a:extLst>
          </p:cNvPr>
          <p:cNvSpPr/>
          <p:nvPr/>
        </p:nvSpPr>
        <p:spPr>
          <a:xfrm rot="16013403">
            <a:off x="2960377" y="2270115"/>
            <a:ext cx="1892594" cy="1845583"/>
          </a:xfrm>
          <a:prstGeom prst="arc">
            <a:avLst>
              <a:gd name="adj1" fmla="val 16864084"/>
              <a:gd name="adj2" fmla="val 21482615"/>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69466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Final objective function</a:t>
            </a:r>
          </a:p>
        </p:txBody>
      </p:sp>
      <p:pic>
        <p:nvPicPr>
          <p:cNvPr id="6" name="图片 5">
            <a:extLst>
              <a:ext uri="{FF2B5EF4-FFF2-40B4-BE49-F238E27FC236}">
                <a16:creationId xmlns:a16="http://schemas.microsoft.com/office/drawing/2014/main" id="{D7558793-A4F4-2ABC-0367-B37D352DCA5C}"/>
              </a:ext>
            </a:extLst>
          </p:cNvPr>
          <p:cNvPicPr>
            <a:picLocks noChangeAspect="1"/>
          </p:cNvPicPr>
          <p:nvPr/>
        </p:nvPicPr>
        <p:blipFill>
          <a:blip r:embed="rId3"/>
          <a:stretch>
            <a:fillRect/>
          </a:stretch>
        </p:blipFill>
        <p:spPr>
          <a:xfrm>
            <a:off x="1014936" y="4613093"/>
            <a:ext cx="10415064" cy="1241424"/>
          </a:xfrm>
          <a:prstGeom prst="rect">
            <a:avLst/>
          </a:prstGeom>
        </p:spPr>
      </p:pic>
      <p:sp>
        <p:nvSpPr>
          <p:cNvPr id="8" name="灯片编号占位符 7">
            <a:extLst>
              <a:ext uri="{FF2B5EF4-FFF2-40B4-BE49-F238E27FC236}">
                <a16:creationId xmlns:a16="http://schemas.microsoft.com/office/drawing/2014/main" id="{B52E17E4-DF48-1349-81E5-F6D790DA7E1E}"/>
              </a:ext>
            </a:extLst>
          </p:cNvPr>
          <p:cNvSpPr>
            <a:spLocks noGrp="1"/>
          </p:cNvSpPr>
          <p:nvPr>
            <p:ph type="sldNum" sz="quarter" idx="12"/>
          </p:nvPr>
        </p:nvSpPr>
        <p:spPr/>
        <p:txBody>
          <a:bodyPr/>
          <a:lstStyle/>
          <a:p>
            <a:fld id="{EADB07B0-9172-4DB0-AB84-456747B063D5}" type="slidenum">
              <a:rPr lang="zh-CN" altLang="en-US" smtClean="0"/>
              <a:t>23</a:t>
            </a:fld>
            <a:endParaRPr lang="zh-CN" altLang="en-US"/>
          </a:p>
        </p:txBody>
      </p:sp>
      <p:grpSp>
        <p:nvGrpSpPr>
          <p:cNvPr id="3" name="组合 2">
            <a:extLst>
              <a:ext uri="{FF2B5EF4-FFF2-40B4-BE49-F238E27FC236}">
                <a16:creationId xmlns:a16="http://schemas.microsoft.com/office/drawing/2014/main" id="{383AA31D-E54F-5163-77A6-2D09EC0E910F}"/>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1334FFC4-02B0-02F3-1670-4997A9E740A7}"/>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4" name="椭圆 3">
                  <a:extLst>
                    <a:ext uri="{FF2B5EF4-FFF2-40B4-BE49-F238E27FC236}">
                      <a16:creationId xmlns:a16="http://schemas.microsoft.com/office/drawing/2014/main" id="{D9BD8B94-8E48-3161-0736-287492F5DD62}"/>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1BCB9C3-E201-37FB-FF59-8443946918EC}"/>
                    </a:ext>
                  </a:extLst>
                </p:cNvPr>
                <p:cNvSpPr txBox="1"/>
                <p:nvPr/>
              </p:nvSpPr>
              <p:spPr>
                <a:xfrm>
                  <a:off x="3367642" y="1272274"/>
                  <a:ext cx="5245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𝐮</m:t>
                        </m:r>
                      </m:oMath>
                    </m:oMathPara>
                  </a14:m>
                  <a:endParaRPr lang="zh-CN" altLang="en-US" sz="3200" b="1"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D1BCB9C3-E201-37FB-FF59-8443946918EC}"/>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p:spPr>
              <p:txBody>
                <a:bodyPr/>
                <a:lstStyle/>
                <a:p>
                  <a:r>
                    <a:rPr lang="zh-CN" altLang="en-US">
                      <a:noFill/>
                    </a:rPr>
                    <a:t> </a:t>
                  </a:r>
                </a:p>
              </p:txBody>
            </p:sp>
          </mc:Fallback>
        </mc:AlternateContent>
      </p:grpSp>
      <p:grpSp>
        <p:nvGrpSpPr>
          <p:cNvPr id="11" name="组合 10">
            <a:extLst>
              <a:ext uri="{FF2B5EF4-FFF2-40B4-BE49-F238E27FC236}">
                <a16:creationId xmlns:a16="http://schemas.microsoft.com/office/drawing/2014/main" id="{323251F5-2234-6158-21BA-F7F1F5ED6E62}"/>
              </a:ext>
            </a:extLst>
          </p:cNvPr>
          <p:cNvGrpSpPr/>
          <p:nvPr/>
        </p:nvGrpSpPr>
        <p:grpSpPr>
          <a:xfrm>
            <a:off x="5064855" y="3078613"/>
            <a:ext cx="536895" cy="536895"/>
            <a:chOff x="3355597" y="1329656"/>
            <a:chExt cx="536895" cy="536895"/>
          </a:xfrm>
          <a:solidFill>
            <a:schemeClr val="bg1">
              <a:lumMod val="50000"/>
            </a:schemeClr>
          </a:solidFill>
        </p:grpSpPr>
        <p:sp>
          <p:nvSpPr>
            <p:cNvPr id="12" name="椭圆 11">
              <a:extLst>
                <a:ext uri="{FF2B5EF4-FFF2-40B4-BE49-F238E27FC236}">
                  <a16:creationId xmlns:a16="http://schemas.microsoft.com/office/drawing/2014/main" id="{808B5B6C-89E8-42FD-4B0F-E3AEC804F0F9}"/>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900753D-F792-1853-3AD4-D8EB56332169}"/>
                    </a:ext>
                  </a:extLst>
                </p:cNvPr>
                <p:cNvSpPr txBox="1"/>
                <p:nvPr/>
              </p:nvSpPr>
              <p:spPr>
                <a:xfrm>
                  <a:off x="3397883" y="1335200"/>
                  <a:ext cx="4732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smtClean="0">
                            <a:latin typeface="Cambria Math" panose="02040503050406030204" pitchFamily="18" charset="0"/>
                          </a:rPr>
                          <m:t>𝐱</m:t>
                        </m:r>
                      </m:oMath>
                    </m:oMathPara>
                  </a14:m>
                  <a:endParaRPr lang="zh-CN" altLang="en-US" sz="2800" b="1" dirty="0"/>
                </a:p>
              </p:txBody>
            </p:sp>
          </mc:Choice>
          <mc:Fallback xmlns="">
            <p:sp>
              <p:nvSpPr>
                <p:cNvPr id="13" name="文本框 12">
                  <a:extLst>
                    <a:ext uri="{FF2B5EF4-FFF2-40B4-BE49-F238E27FC236}">
                      <a16:creationId xmlns:a16="http://schemas.microsoft.com/office/drawing/2014/main" id="{8900753D-F792-1853-3AD4-D8EB56332169}"/>
                    </a:ext>
                  </a:extLst>
                </p:cNvPr>
                <p:cNvSpPr txBox="1">
                  <a:spLocks noRot="1" noChangeAspect="1" noMove="1" noResize="1" noEditPoints="1" noAdjustHandles="1" noChangeArrowheads="1" noChangeShapeType="1" noTextEdit="1"/>
                </p:cNvSpPr>
                <p:nvPr/>
              </p:nvSpPr>
              <p:spPr>
                <a:xfrm>
                  <a:off x="3397883" y="1335200"/>
                  <a:ext cx="473206" cy="523220"/>
                </a:xfrm>
                <a:prstGeom prst="rect">
                  <a:avLst/>
                </a:prstGeom>
                <a:blipFill>
                  <a:blip r:embed="rId6"/>
                  <a:stretch>
                    <a:fillRect/>
                  </a:stretch>
                </a:blipFill>
              </p:spPr>
              <p:txBody>
                <a:bodyPr/>
                <a:lstStyle/>
                <a:p>
                  <a:r>
                    <a:rPr lang="zh-CN" altLang="en-US">
                      <a:noFill/>
                    </a:rPr>
                    <a:t> </a:t>
                  </a:r>
                </a:p>
              </p:txBody>
            </p:sp>
          </mc:Fallback>
        </mc:AlternateContent>
      </p:grpSp>
      <p:grpSp>
        <p:nvGrpSpPr>
          <p:cNvPr id="14" name="组合 13">
            <a:extLst>
              <a:ext uri="{FF2B5EF4-FFF2-40B4-BE49-F238E27FC236}">
                <a16:creationId xmlns:a16="http://schemas.microsoft.com/office/drawing/2014/main" id="{22317ABB-D0F3-353E-7F78-78FAE31667F6}"/>
              </a:ext>
            </a:extLst>
          </p:cNvPr>
          <p:cNvGrpSpPr/>
          <p:nvPr/>
        </p:nvGrpSpPr>
        <p:grpSpPr>
          <a:xfrm>
            <a:off x="5077085" y="2006544"/>
            <a:ext cx="536895" cy="537908"/>
            <a:chOff x="3355597" y="1328643"/>
            <a:chExt cx="536895" cy="537908"/>
          </a:xfrm>
        </p:grpSpPr>
        <p:sp>
          <p:nvSpPr>
            <p:cNvPr id="15" name="椭圆 14">
              <a:extLst>
                <a:ext uri="{FF2B5EF4-FFF2-40B4-BE49-F238E27FC236}">
                  <a16:creationId xmlns:a16="http://schemas.microsoft.com/office/drawing/2014/main" id="{60830D2C-0188-F58A-BCDA-C6AAF9A4DA49}"/>
                </a:ext>
              </a:extLst>
            </p:cNvPr>
            <p:cNvSpPr/>
            <p:nvPr/>
          </p:nvSpPr>
          <p:spPr>
            <a:xfrm>
              <a:off x="3355597" y="1329656"/>
              <a:ext cx="536895" cy="53689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1842A7E-97B1-1CFB-F326-85935735A9C0}"/>
                    </a:ext>
                  </a:extLst>
                </p:cNvPr>
                <p:cNvSpPr txBox="1"/>
                <p:nvPr/>
              </p:nvSpPr>
              <p:spPr>
                <a:xfrm>
                  <a:off x="3382908" y="1328643"/>
                  <a:ext cx="488980"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0" i="1" smtClean="0">
                            <a:latin typeface="Cambria Math" panose="02040503050406030204" pitchFamily="18" charset="0"/>
                          </a:rPr>
                          <m:t>𝑦</m:t>
                        </m:r>
                      </m:oMath>
                    </m:oMathPara>
                  </a14:m>
                  <a:endParaRPr lang="zh-CN" altLang="en-US" sz="2800" dirty="0"/>
                </a:p>
              </p:txBody>
            </p:sp>
          </mc:Choice>
          <mc:Fallback xmlns="">
            <p:sp>
              <p:nvSpPr>
                <p:cNvPr id="12" name="文本框 11">
                  <a:extLst>
                    <a:ext uri="{FF2B5EF4-FFF2-40B4-BE49-F238E27FC236}">
                      <a16:creationId xmlns:a16="http://schemas.microsoft.com/office/drawing/2014/main" id="{9BD1E554-9F74-5B1D-F65E-27E73E1933F8}"/>
                    </a:ext>
                  </a:extLst>
                </p:cNvPr>
                <p:cNvSpPr txBox="1">
                  <a:spLocks noRot="1" noChangeAspect="1" noMove="1" noResize="1" noEditPoints="1" noAdjustHandles="1" noChangeArrowheads="1" noChangeShapeType="1" noTextEdit="1"/>
                </p:cNvSpPr>
                <p:nvPr/>
              </p:nvSpPr>
              <p:spPr>
                <a:xfrm>
                  <a:off x="3382908" y="1328643"/>
                  <a:ext cx="488980" cy="523220"/>
                </a:xfrm>
                <a:prstGeom prst="rect">
                  <a:avLst/>
                </a:prstGeom>
                <a:blipFill>
                  <a:blip r:embed="rId7"/>
                  <a:stretch>
                    <a:fillRect/>
                  </a:stretch>
                </a:blipFill>
              </p:spPr>
              <p:txBody>
                <a:bodyPr/>
                <a:lstStyle/>
                <a:p>
                  <a:r>
                    <a:rPr lang="zh-CN" altLang="en-US">
                      <a:noFill/>
                    </a:rPr>
                    <a:t> </a:t>
                  </a:r>
                </a:p>
              </p:txBody>
            </p:sp>
          </mc:Fallback>
        </mc:AlternateContent>
      </p:grpSp>
      <p:grpSp>
        <p:nvGrpSpPr>
          <p:cNvPr id="17" name="组合 16">
            <a:extLst>
              <a:ext uri="{FF2B5EF4-FFF2-40B4-BE49-F238E27FC236}">
                <a16:creationId xmlns:a16="http://schemas.microsoft.com/office/drawing/2014/main" id="{97D611BB-8C52-8061-6BDA-E60E539ED6EC}"/>
              </a:ext>
            </a:extLst>
          </p:cNvPr>
          <p:cNvGrpSpPr/>
          <p:nvPr/>
        </p:nvGrpSpPr>
        <p:grpSpPr>
          <a:xfrm>
            <a:off x="3827149" y="1953806"/>
            <a:ext cx="536895" cy="588975"/>
            <a:chOff x="3355597" y="1277576"/>
            <a:chExt cx="536895" cy="588975"/>
          </a:xfrm>
        </p:grpSpPr>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52F4E965-33AF-6C74-0CCE-AC529C47C8C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8"/>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A61980A-A4E6-CDC9-FC1E-23F124DFCDDC}"/>
                    </a:ext>
                  </a:extLst>
                </p:cNvPr>
                <p:cNvSpPr txBox="1"/>
                <p:nvPr/>
              </p:nvSpPr>
              <p:spPr>
                <a:xfrm>
                  <a:off x="3393854" y="1277576"/>
                  <a:ext cx="474810"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a:latin typeface="Cambria Math" panose="02040503050406030204" pitchFamily="18" charset="0"/>
                          </a:rPr>
                          <m:t>𝐳</m:t>
                        </m:r>
                      </m:oMath>
                    </m:oMathPara>
                  </a14:m>
                  <a:endParaRPr lang="zh-CN" altLang="en-US" sz="3200" b="1" dirty="0">
                    <a:latin typeface="Cambria Math" panose="02040503050406030204" pitchFamily="18" charset="0"/>
                  </a:endParaRPr>
                </a:p>
              </p:txBody>
            </p:sp>
          </mc:Choice>
          <mc:Fallback xmlns="">
            <p:sp>
              <p:nvSpPr>
                <p:cNvPr id="20" name="文本框 19">
                  <a:extLst>
                    <a:ext uri="{FF2B5EF4-FFF2-40B4-BE49-F238E27FC236}">
                      <a16:creationId xmlns:a16="http://schemas.microsoft.com/office/drawing/2014/main" id="{6A61980A-A4E6-CDC9-FC1E-23F124DFCDDC}"/>
                    </a:ext>
                  </a:extLst>
                </p:cNvPr>
                <p:cNvSpPr txBox="1">
                  <a:spLocks noRot="1" noChangeAspect="1" noMove="1" noResize="1" noEditPoints="1" noAdjustHandles="1" noChangeArrowheads="1" noChangeShapeType="1" noTextEdit="1"/>
                </p:cNvSpPr>
                <p:nvPr/>
              </p:nvSpPr>
              <p:spPr>
                <a:xfrm>
                  <a:off x="3393854" y="1277576"/>
                  <a:ext cx="474810" cy="584775"/>
                </a:xfrm>
                <a:prstGeom prst="rect">
                  <a:avLst/>
                </a:prstGeom>
                <a:blipFill>
                  <a:blip r:embed="rId9"/>
                  <a:stretch>
                    <a:fillRect/>
                  </a:stretch>
                </a:blipFill>
              </p:spPr>
              <p:txBody>
                <a:bodyPr/>
                <a:lstStyle/>
                <a:p>
                  <a:r>
                    <a:rPr lang="zh-CN" altLang="en-US">
                      <a:noFill/>
                    </a:rPr>
                    <a:t> </a:t>
                  </a:r>
                </a:p>
              </p:txBody>
            </p:sp>
          </mc:Fallback>
        </mc:AlternateContent>
      </p:grpSp>
      <p:cxnSp>
        <p:nvCxnSpPr>
          <p:cNvPr id="21" name="直接箭头连接符 20">
            <a:extLst>
              <a:ext uri="{FF2B5EF4-FFF2-40B4-BE49-F238E27FC236}">
                <a16:creationId xmlns:a16="http://schemas.microsoft.com/office/drawing/2014/main" id="{F631B67A-7AC0-8757-9C11-44B0E1A192C3}"/>
              </a:ext>
            </a:extLst>
          </p:cNvPr>
          <p:cNvCxnSpPr>
            <a:cxnSpLocks/>
            <a:stCxn id="9" idx="6"/>
            <a:endCxn id="12" idx="2"/>
          </p:cNvCxnSpPr>
          <p:nvPr/>
        </p:nvCxnSpPr>
        <p:spPr>
          <a:xfrm flipV="1">
            <a:off x="4364781" y="3347061"/>
            <a:ext cx="700074" cy="1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FF106BFA-E5DF-7AE8-5B25-2820D22B8794}"/>
              </a:ext>
            </a:extLst>
          </p:cNvPr>
          <p:cNvCxnSpPr>
            <a:cxnSpLocks/>
            <a:stCxn id="12" idx="1"/>
            <a:endCxn id="18" idx="5"/>
          </p:cNvCxnSpPr>
          <p:nvPr/>
        </p:nvCxnSpPr>
        <p:spPr>
          <a:xfrm flipH="1" flipV="1">
            <a:off x="4285418" y="2464155"/>
            <a:ext cx="858063" cy="69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C0D3FE0-013C-927F-8D75-502C2BD5487B}"/>
              </a:ext>
            </a:extLst>
          </p:cNvPr>
          <p:cNvCxnSpPr>
            <a:cxnSpLocks/>
            <a:stCxn id="18" idx="6"/>
            <a:endCxn id="15" idx="2"/>
          </p:cNvCxnSpPr>
          <p:nvPr/>
        </p:nvCxnSpPr>
        <p:spPr>
          <a:xfrm>
            <a:off x="4364044" y="2274334"/>
            <a:ext cx="713041" cy="1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F93FFD2E-5DDC-8893-DB73-C41DA164E586}"/>
              </a:ext>
            </a:extLst>
          </p:cNvPr>
          <p:cNvCxnSpPr>
            <a:cxnSpLocks/>
            <a:stCxn id="9" idx="0"/>
            <a:endCxn id="18" idx="4"/>
          </p:cNvCxnSpPr>
          <p:nvPr/>
        </p:nvCxnSpPr>
        <p:spPr>
          <a:xfrm flipH="1" flipV="1">
            <a:off x="4095597" y="2542781"/>
            <a:ext cx="737" cy="53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圆角 24">
            <a:extLst>
              <a:ext uri="{FF2B5EF4-FFF2-40B4-BE49-F238E27FC236}">
                <a16:creationId xmlns:a16="http://schemas.microsoft.com/office/drawing/2014/main" id="{65481BD2-0AA7-F7EE-0E8F-C018330C88EF}"/>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id="{0DAF0D23-EA63-D36C-46F8-3763CAFCEB05}"/>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8BF37A77-0BBA-6E7A-0BC7-A51080A961C6}"/>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27" name="文本框 26">
                <a:extLst>
                  <a:ext uri="{FF2B5EF4-FFF2-40B4-BE49-F238E27FC236}">
                    <a16:creationId xmlns:a16="http://schemas.microsoft.com/office/drawing/2014/main" id="{8BF37A77-0BBA-6E7A-0BC7-A51080A961C6}"/>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10"/>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5D43D2E-FC74-CFE1-7EE6-560BBE1B0CCD}"/>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28" name="文本框 27">
                <a:extLst>
                  <a:ext uri="{FF2B5EF4-FFF2-40B4-BE49-F238E27FC236}">
                    <a16:creationId xmlns:a16="http://schemas.microsoft.com/office/drawing/2014/main" id="{05D43D2E-FC74-CFE1-7EE6-560BBE1B0CCD}"/>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11"/>
                <a:stretch>
                  <a:fillRect/>
                </a:stretch>
              </a:blipFill>
            </p:spPr>
            <p:txBody>
              <a:bodyPr/>
              <a:lstStyle/>
              <a:p>
                <a:r>
                  <a:rPr lang="zh-CN" altLang="en-US">
                    <a:noFill/>
                  </a:rPr>
                  <a:t> </a:t>
                </a:r>
              </a:p>
            </p:txBody>
          </p:sp>
        </mc:Fallback>
      </mc:AlternateContent>
      <p:grpSp>
        <p:nvGrpSpPr>
          <p:cNvPr id="29" name="组合 28">
            <a:extLst>
              <a:ext uri="{FF2B5EF4-FFF2-40B4-BE49-F238E27FC236}">
                <a16:creationId xmlns:a16="http://schemas.microsoft.com/office/drawing/2014/main" id="{5E74FEE4-BBBA-7628-5242-867781C0A0E9}"/>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F444DD7F-9E92-CE76-2B55-3D7F5E2268CC}"/>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D2161BE-2E00-C1D1-5110-66668AA553AC}"/>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1" name="文本框 30">
                  <a:extLst>
                    <a:ext uri="{FF2B5EF4-FFF2-40B4-BE49-F238E27FC236}">
                      <a16:creationId xmlns:a16="http://schemas.microsoft.com/office/drawing/2014/main" id="{CD2161BE-2E00-C1D1-5110-66668AA553AC}"/>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32" name="直接箭头连接符 31">
            <a:extLst>
              <a:ext uri="{FF2B5EF4-FFF2-40B4-BE49-F238E27FC236}">
                <a16:creationId xmlns:a16="http://schemas.microsoft.com/office/drawing/2014/main" id="{CDA760C6-2FF2-CAC0-0AC5-FB3991712A71}"/>
              </a:ext>
            </a:extLst>
          </p:cNvPr>
          <p:cNvCxnSpPr>
            <a:cxnSpLocks/>
            <a:stCxn id="30" idx="6"/>
            <a:endCxn id="9" idx="2"/>
          </p:cNvCxnSpPr>
          <p:nvPr/>
        </p:nvCxnSpPr>
        <p:spPr>
          <a:xfrm flipV="1">
            <a:off x="3234554" y="3348124"/>
            <a:ext cx="593332" cy="1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组合 32">
            <a:extLst>
              <a:ext uri="{FF2B5EF4-FFF2-40B4-BE49-F238E27FC236}">
                <a16:creationId xmlns:a16="http://schemas.microsoft.com/office/drawing/2014/main" id="{706D81A7-B536-8DFA-E3DB-1D4A06C53210}"/>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A7334E57-E9B7-8CCA-0AF0-74E552A838FD}"/>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B8FF36F9-215B-01E5-3652-13F2C1461621}"/>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5" name="文本框 34">
                  <a:extLst>
                    <a:ext uri="{FF2B5EF4-FFF2-40B4-BE49-F238E27FC236}">
                      <a16:creationId xmlns:a16="http://schemas.microsoft.com/office/drawing/2014/main" id="{B8FF36F9-215B-01E5-3652-13F2C1461621}"/>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57C7A339-3E8D-55AB-AA73-254A636BB79E}"/>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9C49704C-7B52-D979-2342-83DF4843DCF2}"/>
              </a:ext>
            </a:extLst>
          </p:cNvPr>
          <p:cNvCxnSpPr>
            <a:cxnSpLocks/>
          </p:cNvCxnSpPr>
          <p:nvPr/>
        </p:nvCxnSpPr>
        <p:spPr>
          <a:xfrm flipV="1">
            <a:off x="3174420" y="2464155"/>
            <a:ext cx="703596" cy="702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7732DEB6-40DF-D826-72AB-F912213D431F}"/>
              </a:ext>
            </a:extLst>
          </p:cNvPr>
          <p:cNvGrpSpPr/>
          <p:nvPr/>
        </p:nvGrpSpPr>
        <p:grpSpPr>
          <a:xfrm>
            <a:off x="7579844" y="3080322"/>
            <a:ext cx="536895" cy="552587"/>
            <a:chOff x="3355597" y="1313964"/>
            <a:chExt cx="536895" cy="552587"/>
          </a:xfrm>
          <a:solidFill>
            <a:schemeClr val="bg1">
              <a:lumMod val="50000"/>
            </a:schemeClr>
          </a:solidFill>
        </p:grpSpPr>
        <p:sp>
          <p:nvSpPr>
            <p:cNvPr id="39" name="椭圆 38">
              <a:extLst>
                <a:ext uri="{FF2B5EF4-FFF2-40B4-BE49-F238E27FC236}">
                  <a16:creationId xmlns:a16="http://schemas.microsoft.com/office/drawing/2014/main" id="{6B06006D-304F-2A9B-984E-5389485A41A8}"/>
                </a:ext>
              </a:extLst>
            </p:cNvPr>
            <p:cNvSpPr/>
            <p:nvPr/>
          </p:nvSpPr>
          <p:spPr>
            <a:xfrm>
              <a:off x="3355597" y="1329656"/>
              <a:ext cx="536895" cy="5368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B84B9A35-AFA5-B881-E656-2AFD11229048}"/>
                    </a:ext>
                  </a:extLst>
                </p:cNvPr>
                <p:cNvSpPr txBox="1"/>
                <p:nvPr/>
              </p:nvSpPr>
              <p:spPr>
                <a:xfrm flipH="1">
                  <a:off x="3456211" y="1313964"/>
                  <a:ext cx="343339"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sz="2800" b="1" i="0" dirty="0" smtClean="0">
                            <a:latin typeface="Cambria Math" panose="02040503050406030204" pitchFamily="18" charset="0"/>
                          </a:rPr>
                          <m:t>𝐱</m:t>
                        </m:r>
                      </m:oMath>
                    </m:oMathPara>
                  </a14:m>
                  <a:endParaRPr lang="zh-CN" altLang="en-US" sz="2000" b="1" dirty="0"/>
                </a:p>
              </p:txBody>
            </p:sp>
          </mc:Choice>
          <mc:Fallback xmlns="">
            <p:sp>
              <p:nvSpPr>
                <p:cNvPr id="40" name="文本框 39">
                  <a:extLst>
                    <a:ext uri="{FF2B5EF4-FFF2-40B4-BE49-F238E27FC236}">
                      <a16:creationId xmlns:a16="http://schemas.microsoft.com/office/drawing/2014/main" id="{B84B9A35-AFA5-B881-E656-2AFD11229048}"/>
                    </a:ext>
                  </a:extLst>
                </p:cNvPr>
                <p:cNvSpPr txBox="1">
                  <a:spLocks noRot="1" noChangeAspect="1" noMove="1" noResize="1" noEditPoints="1" noAdjustHandles="1" noChangeArrowheads="1" noChangeShapeType="1" noTextEdit="1"/>
                </p:cNvSpPr>
                <p:nvPr/>
              </p:nvSpPr>
              <p:spPr>
                <a:xfrm flipH="1">
                  <a:off x="3456211" y="1313964"/>
                  <a:ext cx="343339" cy="523220"/>
                </a:xfrm>
                <a:prstGeom prst="rect">
                  <a:avLst/>
                </a:prstGeom>
                <a:blipFill>
                  <a:blip r:embed="rId16"/>
                  <a:stretch>
                    <a:fillRect/>
                  </a:stretch>
                </a:blipFill>
              </p:spPr>
              <p:txBody>
                <a:bodyPr/>
                <a:lstStyle/>
                <a:p>
                  <a:r>
                    <a:rPr lang="zh-CN" altLang="en-US">
                      <a:noFill/>
                    </a:rPr>
                    <a:t> </a:t>
                  </a:r>
                </a:p>
              </p:txBody>
            </p:sp>
          </mc:Fallback>
        </mc:AlternateContent>
      </p:grpSp>
      <p:grpSp>
        <p:nvGrpSpPr>
          <p:cNvPr id="41" name="组合 40">
            <a:extLst>
              <a:ext uri="{FF2B5EF4-FFF2-40B4-BE49-F238E27FC236}">
                <a16:creationId xmlns:a16="http://schemas.microsoft.com/office/drawing/2014/main" id="{DCE64784-90A3-7832-A97F-55ED7C1444A1}"/>
              </a:ext>
            </a:extLst>
          </p:cNvPr>
          <p:cNvGrpSpPr/>
          <p:nvPr/>
        </p:nvGrpSpPr>
        <p:grpSpPr>
          <a:xfrm>
            <a:off x="8835397" y="3075466"/>
            <a:ext cx="536895" cy="565831"/>
            <a:chOff x="3355597" y="1300720"/>
            <a:chExt cx="536895" cy="565831"/>
          </a:xfrm>
        </p:grpSpPr>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B97644DF-3612-12F8-50E0-BFD8E7640E04}"/>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8" name="椭圆 7">
                  <a:extLst>
                    <a:ext uri="{FF2B5EF4-FFF2-40B4-BE49-F238E27FC236}">
                      <a16:creationId xmlns:a16="http://schemas.microsoft.com/office/drawing/2014/main" id="{F29FE861-B2EB-7066-5C19-1C6C9AFBEA2C}"/>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7"/>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3135C3F3-D460-8D5C-0D72-A7BFFDD0902B}"/>
                    </a:ext>
                  </a:extLst>
                </p:cNvPr>
                <p:cNvSpPr txBox="1"/>
                <p:nvPr/>
              </p:nvSpPr>
              <p:spPr>
                <a:xfrm>
                  <a:off x="3386253" y="1300720"/>
                  <a:ext cx="479106"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0">
                            <a:latin typeface="Cambria Math" panose="02040503050406030204" pitchFamily="18" charset="0"/>
                          </a:rPr>
                          <m:t>𝐮</m:t>
                        </m:r>
                      </m:oMath>
                    </m:oMathPara>
                  </a14:m>
                  <a:endParaRPr lang="zh-CN" altLang="en-US" sz="2800" b="1" dirty="0">
                    <a:latin typeface="Cambria Math" panose="02040503050406030204" pitchFamily="18" charset="0"/>
                  </a:endParaRPr>
                </a:p>
              </p:txBody>
            </p:sp>
          </mc:Choice>
          <mc:Fallback xmlns="">
            <p:sp>
              <p:nvSpPr>
                <p:cNvPr id="43" name="文本框 42">
                  <a:extLst>
                    <a:ext uri="{FF2B5EF4-FFF2-40B4-BE49-F238E27FC236}">
                      <a16:creationId xmlns:a16="http://schemas.microsoft.com/office/drawing/2014/main" id="{3135C3F3-D460-8D5C-0D72-A7BFFDD0902B}"/>
                    </a:ext>
                  </a:extLst>
                </p:cNvPr>
                <p:cNvSpPr txBox="1">
                  <a:spLocks noRot="1" noChangeAspect="1" noMove="1" noResize="1" noEditPoints="1" noAdjustHandles="1" noChangeArrowheads="1" noChangeShapeType="1" noTextEdit="1"/>
                </p:cNvSpPr>
                <p:nvPr/>
              </p:nvSpPr>
              <p:spPr>
                <a:xfrm>
                  <a:off x="3386253" y="1300720"/>
                  <a:ext cx="479106" cy="523220"/>
                </a:xfrm>
                <a:prstGeom prst="rect">
                  <a:avLst/>
                </a:prstGeom>
                <a:blipFill>
                  <a:blip r:embed="rId18"/>
                  <a:stretch>
                    <a:fillRect/>
                  </a:stretch>
                </a:blipFill>
              </p:spPr>
              <p:txBody>
                <a:bodyPr/>
                <a:lstStyle/>
                <a:p>
                  <a:r>
                    <a:rPr lang="zh-CN" altLang="en-US">
                      <a:noFill/>
                    </a:rPr>
                    <a:t> </a:t>
                  </a:r>
                </a:p>
              </p:txBody>
            </p:sp>
          </mc:Fallback>
        </mc:AlternateContent>
      </p:grpSp>
      <p:grpSp>
        <p:nvGrpSpPr>
          <p:cNvPr id="44" name="组合 43">
            <a:extLst>
              <a:ext uri="{FF2B5EF4-FFF2-40B4-BE49-F238E27FC236}">
                <a16:creationId xmlns:a16="http://schemas.microsoft.com/office/drawing/2014/main" id="{741C6E1E-E16B-9A2D-E469-CE479E23A399}"/>
              </a:ext>
            </a:extLst>
          </p:cNvPr>
          <p:cNvGrpSpPr/>
          <p:nvPr/>
        </p:nvGrpSpPr>
        <p:grpSpPr>
          <a:xfrm>
            <a:off x="10004345" y="3075466"/>
            <a:ext cx="707373" cy="565830"/>
            <a:chOff x="3313225" y="1300721"/>
            <a:chExt cx="707373" cy="565830"/>
          </a:xfrm>
        </p:grpSpPr>
        <mc:AlternateContent xmlns:mc="http://schemas.openxmlformats.org/markup-compatibility/2006" xmlns:a14="http://schemas.microsoft.com/office/drawing/2010/main">
          <mc:Choice Requires="a14">
            <p:sp>
              <p:nvSpPr>
                <p:cNvPr id="45" name="椭圆 44">
                  <a:extLst>
                    <a:ext uri="{FF2B5EF4-FFF2-40B4-BE49-F238E27FC236}">
                      <a16:creationId xmlns:a16="http://schemas.microsoft.com/office/drawing/2014/main" id="{44E34FB4-117D-BEA8-F1DC-7FDD13DBA82E}"/>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1" name="椭圆 10">
                  <a:extLst>
                    <a:ext uri="{FF2B5EF4-FFF2-40B4-BE49-F238E27FC236}">
                      <a16:creationId xmlns:a16="http://schemas.microsoft.com/office/drawing/2014/main" id="{AC7FDD23-2538-8E3D-30A3-8081662EF7B9}"/>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9"/>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7E0DD73-3FFF-337C-CF25-423B4BAE9F73}"/>
                    </a:ext>
                  </a:extLst>
                </p:cNvPr>
                <p:cNvSpPr txBox="1"/>
                <p:nvPr/>
              </p:nvSpPr>
              <p:spPr>
                <a:xfrm>
                  <a:off x="3313225" y="1300721"/>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zh-CN" altLang="en-US" dirty="0"/>
                </a:p>
              </p:txBody>
            </p:sp>
          </mc:Choice>
          <mc:Fallback xmlns="">
            <p:sp>
              <p:nvSpPr>
                <p:cNvPr id="46" name="文本框 45">
                  <a:extLst>
                    <a:ext uri="{FF2B5EF4-FFF2-40B4-BE49-F238E27FC236}">
                      <a16:creationId xmlns:a16="http://schemas.microsoft.com/office/drawing/2014/main" id="{37E0DD73-3FFF-337C-CF25-423B4BAE9F73}"/>
                    </a:ext>
                  </a:extLst>
                </p:cNvPr>
                <p:cNvSpPr txBox="1">
                  <a:spLocks noRot="1" noChangeAspect="1" noMove="1" noResize="1" noEditPoints="1" noAdjustHandles="1" noChangeArrowheads="1" noChangeShapeType="1" noTextEdit="1"/>
                </p:cNvSpPr>
                <p:nvPr/>
              </p:nvSpPr>
              <p:spPr>
                <a:xfrm>
                  <a:off x="3313225" y="1300721"/>
                  <a:ext cx="707373" cy="523220"/>
                </a:xfrm>
                <a:prstGeom prst="rect">
                  <a:avLst/>
                </a:prstGeom>
                <a:blipFill>
                  <a:blip r:embed="rId20"/>
                  <a:stretch>
                    <a:fillRect/>
                  </a:stretch>
                </a:blipFill>
              </p:spPr>
              <p:txBody>
                <a:bodyPr/>
                <a:lstStyle/>
                <a:p>
                  <a:r>
                    <a:rPr lang="zh-CN" altLang="en-US">
                      <a:noFill/>
                    </a:rPr>
                    <a:t> </a:t>
                  </a:r>
                </a:p>
              </p:txBody>
            </p:sp>
          </mc:Fallback>
        </mc:AlternateContent>
      </p:grpSp>
      <p:grpSp>
        <p:nvGrpSpPr>
          <p:cNvPr id="47" name="组合 46">
            <a:extLst>
              <a:ext uri="{FF2B5EF4-FFF2-40B4-BE49-F238E27FC236}">
                <a16:creationId xmlns:a16="http://schemas.microsoft.com/office/drawing/2014/main" id="{D42256A2-FE6B-179E-175D-3A5FC3F8D691}"/>
              </a:ext>
            </a:extLst>
          </p:cNvPr>
          <p:cNvGrpSpPr/>
          <p:nvPr/>
        </p:nvGrpSpPr>
        <p:grpSpPr>
          <a:xfrm>
            <a:off x="8837624" y="1939528"/>
            <a:ext cx="536895" cy="584775"/>
            <a:chOff x="3355597" y="1281776"/>
            <a:chExt cx="536895" cy="584775"/>
          </a:xfrm>
        </p:grpSpPr>
        <mc:AlternateContent xmlns:mc="http://schemas.openxmlformats.org/markup-compatibility/2006" xmlns:a14="http://schemas.microsoft.com/office/drawing/2010/main">
          <mc:Choice Requires="a14">
            <p:sp>
              <p:nvSpPr>
                <p:cNvPr id="48" name="椭圆 47">
                  <a:extLst>
                    <a:ext uri="{FF2B5EF4-FFF2-40B4-BE49-F238E27FC236}">
                      <a16:creationId xmlns:a16="http://schemas.microsoft.com/office/drawing/2014/main" id="{AE6E68D4-ADE1-8054-8B62-3FD8661B6608}"/>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4" name="椭圆 13">
                  <a:extLst>
                    <a:ext uri="{FF2B5EF4-FFF2-40B4-BE49-F238E27FC236}">
                      <a16:creationId xmlns:a16="http://schemas.microsoft.com/office/drawing/2014/main" id="{8D03D461-660C-17D7-D0E3-E098806AB7AD}"/>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21"/>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17907B0-F3B8-A609-BECA-9884219A568F}"/>
                    </a:ext>
                  </a:extLst>
                </p:cNvPr>
                <p:cNvSpPr txBox="1"/>
                <p:nvPr/>
              </p:nvSpPr>
              <p:spPr>
                <a:xfrm>
                  <a:off x="3384028" y="1281776"/>
                  <a:ext cx="498855"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latin typeface="Cambria Math" panose="02040503050406030204" pitchFamily="18" charset="0"/>
                          </a:rPr>
                          <m:t>𝐳</m:t>
                        </m:r>
                      </m:oMath>
                    </m:oMathPara>
                  </a14:m>
                  <a:endParaRPr lang="zh-CN" altLang="en-US" sz="3200" b="1" dirty="0"/>
                </a:p>
              </p:txBody>
            </p:sp>
          </mc:Choice>
          <mc:Fallback xmlns="">
            <p:sp>
              <p:nvSpPr>
                <p:cNvPr id="49" name="文本框 48">
                  <a:extLst>
                    <a:ext uri="{FF2B5EF4-FFF2-40B4-BE49-F238E27FC236}">
                      <a16:creationId xmlns:a16="http://schemas.microsoft.com/office/drawing/2014/main" id="{B17907B0-F3B8-A609-BECA-9884219A568F}"/>
                    </a:ext>
                  </a:extLst>
                </p:cNvPr>
                <p:cNvSpPr txBox="1">
                  <a:spLocks noRot="1" noChangeAspect="1" noMove="1" noResize="1" noEditPoints="1" noAdjustHandles="1" noChangeArrowheads="1" noChangeShapeType="1" noTextEdit="1"/>
                </p:cNvSpPr>
                <p:nvPr/>
              </p:nvSpPr>
              <p:spPr>
                <a:xfrm>
                  <a:off x="3384028" y="1281776"/>
                  <a:ext cx="498855" cy="584775"/>
                </a:xfrm>
                <a:prstGeom prst="rect">
                  <a:avLst/>
                </a:prstGeom>
                <a:blipFill>
                  <a:blip r:embed="rId22"/>
                  <a:stretch>
                    <a:fillRect/>
                  </a:stretch>
                </a:blipFill>
              </p:spPr>
              <p:txBody>
                <a:bodyPr/>
                <a:lstStyle/>
                <a:p>
                  <a:r>
                    <a:rPr lang="zh-CN" altLang="en-US">
                      <a:noFill/>
                    </a:rPr>
                    <a:t> </a:t>
                  </a:r>
                </a:p>
              </p:txBody>
            </p:sp>
          </mc:Fallback>
        </mc:AlternateContent>
      </p:grpSp>
      <p:cxnSp>
        <p:nvCxnSpPr>
          <p:cNvPr id="50" name="直接箭头连接符 49">
            <a:extLst>
              <a:ext uri="{FF2B5EF4-FFF2-40B4-BE49-F238E27FC236}">
                <a16:creationId xmlns:a16="http://schemas.microsoft.com/office/drawing/2014/main" id="{1A9C1664-017E-A988-EF3D-6D42F16BE249}"/>
              </a:ext>
            </a:extLst>
          </p:cNvPr>
          <p:cNvCxnSpPr>
            <a:cxnSpLocks/>
            <a:stCxn id="39" idx="6"/>
            <a:endCxn id="42" idx="2"/>
          </p:cNvCxnSpPr>
          <p:nvPr/>
        </p:nvCxnSpPr>
        <p:spPr>
          <a:xfrm>
            <a:off x="8116739" y="3364462"/>
            <a:ext cx="718658" cy="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66A0278C-604C-2B48-95E3-82B95A761C35}"/>
              </a:ext>
            </a:extLst>
          </p:cNvPr>
          <p:cNvCxnSpPr>
            <a:cxnSpLocks/>
            <a:stCxn id="39" idx="7"/>
          </p:cNvCxnSpPr>
          <p:nvPr/>
        </p:nvCxnSpPr>
        <p:spPr>
          <a:xfrm flipV="1">
            <a:off x="8038113" y="2401119"/>
            <a:ext cx="837669" cy="7735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9F4456D6-4CF0-EE9E-39EC-DC2778AA9246}"/>
              </a:ext>
            </a:extLst>
          </p:cNvPr>
          <p:cNvCxnSpPr>
            <a:cxnSpLocks/>
            <a:stCxn id="42" idx="6"/>
            <a:endCxn id="45" idx="2"/>
          </p:cNvCxnSpPr>
          <p:nvPr/>
        </p:nvCxnSpPr>
        <p:spPr>
          <a:xfrm flipV="1">
            <a:off x="9372292" y="3372849"/>
            <a:ext cx="6744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8BD77E62-3246-00F8-682B-F88F6A976E44}"/>
              </a:ext>
            </a:extLst>
          </p:cNvPr>
          <p:cNvCxnSpPr>
            <a:cxnSpLocks/>
          </p:cNvCxnSpPr>
          <p:nvPr/>
        </p:nvCxnSpPr>
        <p:spPr>
          <a:xfrm flipV="1">
            <a:off x="9103271" y="2524304"/>
            <a:ext cx="0" cy="580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9473BA81-7235-4D8E-4773-37595242095F}"/>
              </a:ext>
            </a:extLst>
          </p:cNvPr>
          <p:cNvCxnSpPr>
            <a:cxnSpLocks/>
          </p:cNvCxnSpPr>
          <p:nvPr/>
        </p:nvCxnSpPr>
        <p:spPr>
          <a:xfrm flipH="1" flipV="1">
            <a:off x="9330761" y="2401119"/>
            <a:ext cx="790845" cy="747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矩形: 圆角 54">
            <a:extLst>
              <a:ext uri="{FF2B5EF4-FFF2-40B4-BE49-F238E27FC236}">
                <a16:creationId xmlns:a16="http://schemas.microsoft.com/office/drawing/2014/main" id="{D59E18DB-52B5-6CB5-CBE6-521AA3F4A519}"/>
              </a:ext>
            </a:extLst>
          </p:cNvPr>
          <p:cNvSpPr/>
          <p:nvPr/>
        </p:nvSpPr>
        <p:spPr>
          <a:xfrm>
            <a:off x="6928840" y="1900801"/>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7C0D072E-00D1-9E6B-A53B-1E5611EC2B2B}"/>
                  </a:ext>
                </a:extLst>
              </p:cNvPr>
              <p:cNvSpPr txBox="1"/>
              <p:nvPr/>
            </p:nvSpPr>
            <p:spPr>
              <a:xfrm>
                <a:off x="6918026" y="3025270"/>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56" name="文本框 55">
                <a:extLst>
                  <a:ext uri="{FF2B5EF4-FFF2-40B4-BE49-F238E27FC236}">
                    <a16:creationId xmlns:a16="http://schemas.microsoft.com/office/drawing/2014/main" id="{7C0D072E-00D1-9E6B-A53B-1E5611EC2B2B}"/>
                  </a:ext>
                </a:extLst>
              </p:cNvPr>
              <p:cNvSpPr txBox="1">
                <a:spLocks noRot="1" noChangeAspect="1" noMove="1" noResize="1" noEditPoints="1" noAdjustHandles="1" noChangeArrowheads="1" noChangeShapeType="1" noTextEdit="1"/>
              </p:cNvSpPr>
              <p:nvPr/>
            </p:nvSpPr>
            <p:spPr>
              <a:xfrm>
                <a:off x="6918026" y="3025270"/>
                <a:ext cx="626671" cy="584775"/>
              </a:xfrm>
              <a:prstGeom prst="rect">
                <a:avLst/>
              </a:prstGeom>
              <a:blipFill>
                <a:blip r:embed="rId23"/>
                <a:stretch>
                  <a:fillRect/>
                </a:stretch>
              </a:blipFill>
            </p:spPr>
            <p:txBody>
              <a:bodyPr/>
              <a:lstStyle/>
              <a:p>
                <a:r>
                  <a:rPr lang="zh-CN" altLang="en-US">
                    <a:noFill/>
                  </a:rPr>
                  <a:t> </a:t>
                </a:r>
              </a:p>
            </p:txBody>
          </p:sp>
        </mc:Fallback>
      </mc:AlternateContent>
      <p:sp>
        <p:nvSpPr>
          <p:cNvPr id="57" name="矩形: 圆角 56">
            <a:extLst>
              <a:ext uri="{FF2B5EF4-FFF2-40B4-BE49-F238E27FC236}">
                <a16:creationId xmlns:a16="http://schemas.microsoft.com/office/drawing/2014/main" id="{794725BF-FBE2-624A-0355-CA74C47F77F0}"/>
              </a:ext>
            </a:extLst>
          </p:cNvPr>
          <p:cNvSpPr/>
          <p:nvPr/>
        </p:nvSpPr>
        <p:spPr>
          <a:xfrm>
            <a:off x="6832074" y="1755618"/>
            <a:ext cx="4062727"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D4DC97A5-4279-CF00-7361-7CA279E04CB2}"/>
                  </a:ext>
                </a:extLst>
              </p:cNvPr>
              <p:cNvSpPr txBox="1"/>
              <p:nvPr/>
            </p:nvSpPr>
            <p:spPr>
              <a:xfrm>
                <a:off x="10219437" y="1764456"/>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58" name="文本框 57">
                <a:extLst>
                  <a:ext uri="{FF2B5EF4-FFF2-40B4-BE49-F238E27FC236}">
                    <a16:creationId xmlns:a16="http://schemas.microsoft.com/office/drawing/2014/main" id="{D4DC97A5-4279-CF00-7361-7CA279E04CB2}"/>
                  </a:ext>
                </a:extLst>
              </p:cNvPr>
              <p:cNvSpPr txBox="1">
                <a:spLocks noRot="1" noChangeAspect="1" noMove="1" noResize="1" noEditPoints="1" noAdjustHandles="1" noChangeArrowheads="1" noChangeShapeType="1" noTextEdit="1"/>
              </p:cNvSpPr>
              <p:nvPr/>
            </p:nvSpPr>
            <p:spPr>
              <a:xfrm>
                <a:off x="10219437" y="1764456"/>
                <a:ext cx="354435" cy="584775"/>
              </a:xfrm>
              <a:prstGeom prst="rect">
                <a:avLst/>
              </a:prstGeom>
              <a:blipFill>
                <a:blip r:embed="rId24"/>
                <a:stretch>
                  <a:fillRect r="-6780"/>
                </a:stretch>
              </a:blipFill>
            </p:spPr>
            <p:txBody>
              <a:bodyPr/>
              <a:lstStyle/>
              <a:p>
                <a:r>
                  <a:rPr lang="zh-CN" altLang="en-US">
                    <a:noFill/>
                  </a:rPr>
                  <a:t> </a:t>
                </a:r>
              </a:p>
            </p:txBody>
          </p:sp>
        </mc:Fallback>
      </mc:AlternateContent>
      <p:sp>
        <p:nvSpPr>
          <p:cNvPr id="59" name="左大括号 58">
            <a:extLst>
              <a:ext uri="{FF2B5EF4-FFF2-40B4-BE49-F238E27FC236}">
                <a16:creationId xmlns:a16="http://schemas.microsoft.com/office/drawing/2014/main" id="{F3428338-6A71-B99F-1F4F-C20A411826E2}"/>
              </a:ext>
            </a:extLst>
          </p:cNvPr>
          <p:cNvSpPr/>
          <p:nvPr/>
        </p:nvSpPr>
        <p:spPr>
          <a:xfrm rot="16200000">
            <a:off x="6021942" y="4494596"/>
            <a:ext cx="148116" cy="2571725"/>
          </a:xfrm>
          <a:prstGeom prst="leftBrace">
            <a:avLst>
              <a:gd name="adj1" fmla="val 8333"/>
              <a:gd name="adj2" fmla="val 50429"/>
            </a:avLst>
          </a:prstGeom>
          <a:ln w="28575">
            <a:solidFill>
              <a:srgbClr val="184A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左大括号 59">
            <a:extLst>
              <a:ext uri="{FF2B5EF4-FFF2-40B4-BE49-F238E27FC236}">
                <a16:creationId xmlns:a16="http://schemas.microsoft.com/office/drawing/2014/main" id="{DE8C91B1-1034-B06B-E777-2B209B019CC3}"/>
              </a:ext>
            </a:extLst>
          </p:cNvPr>
          <p:cNvSpPr/>
          <p:nvPr/>
        </p:nvSpPr>
        <p:spPr>
          <a:xfrm rot="16200000">
            <a:off x="9690561" y="4153254"/>
            <a:ext cx="184791" cy="3208503"/>
          </a:xfrm>
          <a:prstGeom prst="leftBrace">
            <a:avLst>
              <a:gd name="adj1" fmla="val 8333"/>
              <a:gd name="adj2" fmla="val 50429"/>
            </a:avLst>
          </a:prstGeom>
          <a:ln w="28575">
            <a:solidFill>
              <a:srgbClr val="184A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E602D613-4DBA-1642-8541-720C566186B7}"/>
              </a:ext>
            </a:extLst>
          </p:cNvPr>
          <p:cNvSpPr txBox="1"/>
          <p:nvPr/>
        </p:nvSpPr>
        <p:spPr>
          <a:xfrm>
            <a:off x="5513676" y="5856679"/>
            <a:ext cx="1282450"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ELBO</a:t>
            </a:r>
          </a:p>
        </p:txBody>
      </p:sp>
      <p:sp>
        <p:nvSpPr>
          <p:cNvPr id="62" name="文本框 61">
            <a:extLst>
              <a:ext uri="{FF2B5EF4-FFF2-40B4-BE49-F238E27FC236}">
                <a16:creationId xmlns:a16="http://schemas.microsoft.com/office/drawing/2014/main" id="{C6ED1495-BFA1-25D3-AB2C-ED451241052D}"/>
              </a:ext>
            </a:extLst>
          </p:cNvPr>
          <p:cNvSpPr txBox="1"/>
          <p:nvPr/>
        </p:nvSpPr>
        <p:spPr>
          <a:xfrm>
            <a:off x="8604802" y="5847388"/>
            <a:ext cx="2356308"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Adversarial loss</a:t>
            </a:r>
          </a:p>
        </p:txBody>
      </p:sp>
    </p:spTree>
    <p:extLst>
      <p:ext uri="{BB962C8B-B14F-4D97-AF65-F5344CB8AC3E}">
        <p14:creationId xmlns:p14="http://schemas.microsoft.com/office/powerpoint/2010/main" val="341605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Theory</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054DE45E-DF32-690C-B61A-B7CA97C102AF}"/>
              </a:ext>
            </a:extLst>
          </p:cNvPr>
          <p:cNvSpPr txBox="1"/>
          <p:nvPr/>
        </p:nvSpPr>
        <p:spPr>
          <a:xfrm>
            <a:off x="992289" y="2715581"/>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Theorem (informal)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D7558793-A4F4-2ABC-0367-B37D352DCA5C}"/>
              </a:ext>
            </a:extLst>
          </p:cNvPr>
          <p:cNvPicPr>
            <a:picLocks noChangeAspect="1"/>
          </p:cNvPicPr>
          <p:nvPr/>
        </p:nvPicPr>
        <p:blipFill>
          <a:blip r:embed="rId3"/>
          <a:stretch>
            <a:fillRect/>
          </a:stretch>
        </p:blipFill>
        <p:spPr>
          <a:xfrm>
            <a:off x="992289" y="1256413"/>
            <a:ext cx="10415064" cy="1241424"/>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204A029-7ED5-CA9E-DE81-07660261D1B6}"/>
                  </a:ext>
                </a:extLst>
              </p:cNvPr>
              <p:cNvSpPr txBox="1"/>
              <p:nvPr/>
            </p:nvSpPr>
            <p:spPr>
              <a:xfrm>
                <a:off x="992289" y="3501934"/>
                <a:ext cx="9777811" cy="954107"/>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Using this objective function, we could learn domain indices </a:t>
                </a:r>
                <a14:m>
                  <m:oMath xmlns:m="http://schemas.openxmlformats.org/officeDocument/2006/math">
                    <m:r>
                      <a:rPr lang="en-US" altLang="zh-CN" sz="2800" b="0" i="1" smtClean="0">
                        <a:solidFill>
                          <a:srgbClr val="184A7F"/>
                        </a:solidFill>
                        <a:latin typeface="Cambria Math" panose="02040503050406030204" pitchFamily="18" charset="0"/>
                        <a:cs typeface="Times New Roman" panose="02020603050405020304" pitchFamily="18" charset="0"/>
                      </a:rPr>
                      <m:t>𝛽</m:t>
                    </m:r>
                  </m:oMath>
                </a14:m>
                <a:r>
                  <a:rPr lang="en-US" altLang="zh-CN" sz="2800" dirty="0">
                    <a:solidFill>
                      <a:srgbClr val="184A7F"/>
                    </a:solidFill>
                    <a:latin typeface="Times New Roman" panose="02020603050405020304" pitchFamily="18" charset="0"/>
                    <a:cs typeface="Times New Roman" panose="02020603050405020304" pitchFamily="18" charset="0"/>
                  </a:rPr>
                  <a:t> according to the previous definition.</a:t>
                </a:r>
              </a:p>
            </p:txBody>
          </p:sp>
        </mc:Choice>
        <mc:Fallback xmlns="">
          <p:sp>
            <p:nvSpPr>
              <p:cNvPr id="3" name="文本框 2">
                <a:extLst>
                  <a:ext uri="{FF2B5EF4-FFF2-40B4-BE49-F238E27FC236}">
                    <a16:creationId xmlns:a16="http://schemas.microsoft.com/office/drawing/2014/main" id="{3204A029-7ED5-CA9E-DE81-07660261D1B6}"/>
                  </a:ext>
                </a:extLst>
              </p:cNvPr>
              <p:cNvSpPr txBox="1">
                <a:spLocks noRot="1" noChangeAspect="1" noMove="1" noResize="1" noEditPoints="1" noAdjustHandles="1" noChangeArrowheads="1" noChangeShapeType="1" noTextEdit="1"/>
              </p:cNvSpPr>
              <p:nvPr/>
            </p:nvSpPr>
            <p:spPr>
              <a:xfrm>
                <a:off x="992289" y="3501934"/>
                <a:ext cx="9777811" cy="954107"/>
              </a:xfrm>
              <a:prstGeom prst="rect">
                <a:avLst/>
              </a:prstGeom>
              <a:blipFill>
                <a:blip r:embed="rId4"/>
                <a:stretch>
                  <a:fillRect l="-1309" t="-6369" b="-16561"/>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3D050439-584C-3B25-A0D9-3868B925D316}"/>
              </a:ext>
            </a:extLst>
          </p:cNvPr>
          <p:cNvSpPr>
            <a:spLocks noGrp="1"/>
          </p:cNvSpPr>
          <p:nvPr>
            <p:ph type="sldNum" sz="quarter" idx="12"/>
          </p:nvPr>
        </p:nvSpPr>
        <p:spPr/>
        <p:txBody>
          <a:bodyPr/>
          <a:lstStyle/>
          <a:p>
            <a:fld id="{EADB07B0-9172-4DB0-AB84-456747B063D5}" type="slidenum">
              <a:rPr lang="zh-CN" altLang="en-US" smtClean="0"/>
              <a:t>24</a:t>
            </a:fld>
            <a:endParaRPr lang="zh-CN" altLang="en-US"/>
          </a:p>
        </p:txBody>
      </p:sp>
      <p:sp>
        <p:nvSpPr>
          <p:cNvPr id="9" name="文本框 8">
            <a:extLst>
              <a:ext uri="{FF2B5EF4-FFF2-40B4-BE49-F238E27FC236}">
                <a16:creationId xmlns:a16="http://schemas.microsoft.com/office/drawing/2014/main" id="{A9CC9F46-33DB-2821-CBC1-E6F02C857715}"/>
              </a:ext>
            </a:extLst>
          </p:cNvPr>
          <p:cNvSpPr txBox="1"/>
          <p:nvPr/>
        </p:nvSpPr>
        <p:spPr>
          <a:xfrm>
            <a:off x="1074308" y="4650903"/>
            <a:ext cx="6103506" cy="1200329"/>
          </a:xfrm>
          <a:prstGeom prst="rect">
            <a:avLst/>
          </a:prstGeom>
          <a:noFill/>
        </p:spPr>
        <p:txBody>
          <a:bodyPr wrap="square">
            <a:spAutoFit/>
          </a:bodyPr>
          <a:lstStyle/>
          <a:p>
            <a:pPr marL="457200"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Independence</a:t>
            </a:r>
          </a:p>
          <a:p>
            <a:pPr marL="457200"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Information Preservation</a:t>
            </a:r>
          </a:p>
          <a:p>
            <a:pPr marL="457200"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Label sensitivity</a:t>
            </a:r>
          </a:p>
        </p:txBody>
      </p:sp>
    </p:spTree>
    <p:extLst>
      <p:ext uri="{BB962C8B-B14F-4D97-AF65-F5344CB8AC3E}">
        <p14:creationId xmlns:p14="http://schemas.microsoft.com/office/powerpoint/2010/main" val="34261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TPT-48</a:t>
            </a: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50CD491C-50C4-9B95-6561-2BC105A5DEE2}"/>
              </a:ext>
            </a:extLst>
          </p:cNvPr>
          <p:cNvPicPr>
            <a:picLocks noChangeAspect="1"/>
          </p:cNvPicPr>
          <p:nvPr/>
        </p:nvPicPr>
        <p:blipFill rotWithShape="1">
          <a:blip r:embed="rId3"/>
          <a:srcRect l="52176"/>
          <a:stretch/>
        </p:blipFill>
        <p:spPr>
          <a:xfrm>
            <a:off x="6446982" y="2147754"/>
            <a:ext cx="5158302" cy="2935141"/>
          </a:xfrm>
          <a:prstGeom prst="rect">
            <a:avLst/>
          </a:prstGeom>
        </p:spPr>
      </p:pic>
      <p:sp>
        <p:nvSpPr>
          <p:cNvPr id="5" name="灯片编号占位符 4">
            <a:extLst>
              <a:ext uri="{FF2B5EF4-FFF2-40B4-BE49-F238E27FC236}">
                <a16:creationId xmlns:a16="http://schemas.microsoft.com/office/drawing/2014/main" id="{FDC3FFB4-30E1-8BE0-179F-F9E4F3A68FD1}"/>
              </a:ext>
            </a:extLst>
          </p:cNvPr>
          <p:cNvSpPr>
            <a:spLocks noGrp="1"/>
          </p:cNvSpPr>
          <p:nvPr>
            <p:ph type="sldNum" sz="quarter" idx="12"/>
          </p:nvPr>
        </p:nvSpPr>
        <p:spPr/>
        <p:txBody>
          <a:bodyPr/>
          <a:lstStyle/>
          <a:p>
            <a:fld id="{EADB07B0-9172-4DB0-AB84-456747B063D5}" type="slidenum">
              <a:rPr lang="zh-CN" altLang="en-US" smtClean="0"/>
              <a:t>25</a:t>
            </a:fld>
            <a:endParaRPr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AE17BF11-62FF-A416-60C9-CDF9515FA7A6}"/>
                  </a:ext>
                </a:extLst>
              </p:cNvPr>
              <p:cNvSpPr txBox="1"/>
              <p:nvPr/>
            </p:nvSpPr>
            <p:spPr>
              <a:xfrm>
                <a:off x="6876390" y="5823329"/>
                <a:ext cx="4660855"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N (24)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S (24)</a:t>
                </a:r>
              </a:p>
            </p:txBody>
          </p:sp>
        </mc:Choice>
        <mc:Fallback>
          <p:sp>
            <p:nvSpPr>
              <p:cNvPr id="6" name="文本框 5">
                <a:extLst>
                  <a:ext uri="{FF2B5EF4-FFF2-40B4-BE49-F238E27FC236}">
                    <a16:creationId xmlns:a16="http://schemas.microsoft.com/office/drawing/2014/main" id="{AE17BF11-62FF-A416-60C9-CDF9515FA7A6}"/>
                  </a:ext>
                </a:extLst>
              </p:cNvPr>
              <p:cNvSpPr txBox="1">
                <a:spLocks noRot="1" noChangeAspect="1" noMove="1" noResize="1" noEditPoints="1" noAdjustHandles="1" noChangeArrowheads="1" noChangeShapeType="1" noTextEdit="1"/>
              </p:cNvSpPr>
              <p:nvPr/>
            </p:nvSpPr>
            <p:spPr>
              <a:xfrm>
                <a:off x="6876390" y="5823329"/>
                <a:ext cx="4660855" cy="461665"/>
              </a:xfrm>
              <a:prstGeom prst="rect">
                <a:avLst/>
              </a:prstGeom>
              <a:blipFill>
                <a:blip r:embed="rId4"/>
                <a:stretch>
                  <a:fillRect t="-10526" b="-28947"/>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CE688B78-CEEB-E72A-A695-68246D836F49}"/>
              </a:ext>
            </a:extLst>
          </p:cNvPr>
          <p:cNvSpPr/>
          <p:nvPr/>
        </p:nvSpPr>
        <p:spPr>
          <a:xfrm>
            <a:off x="10442223" y="3429000"/>
            <a:ext cx="1095022" cy="1368778"/>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21EBF6C1-ACFF-38A2-E371-349C4780467A}"/>
              </a:ext>
            </a:extLst>
          </p:cNvPr>
          <p:cNvSpPr txBox="1"/>
          <p:nvPr/>
        </p:nvSpPr>
        <p:spPr>
          <a:xfrm>
            <a:off x="1181190" y="5792551"/>
            <a:ext cx="4397008"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Task: temperature prediction</a:t>
            </a:r>
          </a:p>
        </p:txBody>
      </p:sp>
      <p:sp>
        <p:nvSpPr>
          <p:cNvPr id="14" name="左大括号 13">
            <a:extLst>
              <a:ext uri="{FF2B5EF4-FFF2-40B4-BE49-F238E27FC236}">
                <a16:creationId xmlns:a16="http://schemas.microsoft.com/office/drawing/2014/main" id="{5BDF65AF-5AC9-9280-EC47-814C83586A5E}"/>
              </a:ext>
            </a:extLst>
          </p:cNvPr>
          <p:cNvSpPr/>
          <p:nvPr/>
        </p:nvSpPr>
        <p:spPr>
          <a:xfrm rot="16200000">
            <a:off x="2311399" y="4319048"/>
            <a:ext cx="129311" cy="1759527"/>
          </a:xfrm>
          <a:prstGeom prst="leftBrace">
            <a:avLst>
              <a:gd name="adj1" fmla="val 8333"/>
              <a:gd name="adj2" fmla="val 50429"/>
            </a:avLst>
          </a:prstGeom>
          <a:ln w="28575">
            <a:solidFill>
              <a:srgbClr val="ED98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02D8C37-B5B4-C547-607C-5C638BA2CDF4}"/>
              </a:ext>
            </a:extLst>
          </p:cNvPr>
          <p:cNvSpPr txBox="1"/>
          <p:nvPr/>
        </p:nvSpPr>
        <p:spPr>
          <a:xfrm>
            <a:off x="1860694" y="5232522"/>
            <a:ext cx="1074183" cy="461665"/>
          </a:xfrm>
          <a:prstGeom prst="rect">
            <a:avLst/>
          </a:prstGeom>
          <a:noFill/>
          <a:ln>
            <a:noFill/>
          </a:ln>
        </p:spPr>
        <p:txBody>
          <a:bodyPr wrap="square" rtlCol="0">
            <a:spAutoFit/>
          </a:bodyPr>
          <a:lstStyle/>
          <a:p>
            <a:pPr algn="ctr"/>
            <a:r>
              <a:rPr lang="en-US" altLang="zh-CN" sz="2400" dirty="0">
                <a:solidFill>
                  <a:srgbClr val="ED982E"/>
                </a:solidFill>
                <a:latin typeface="Times New Roman" panose="02020603050405020304" pitchFamily="18" charset="0"/>
                <a:cs typeface="Times New Roman" panose="02020603050405020304" pitchFamily="18" charset="0"/>
              </a:rPr>
              <a:t>Input</a:t>
            </a:r>
          </a:p>
        </p:txBody>
      </p:sp>
      <p:sp>
        <p:nvSpPr>
          <p:cNvPr id="16" name="左大括号 15">
            <a:extLst>
              <a:ext uri="{FF2B5EF4-FFF2-40B4-BE49-F238E27FC236}">
                <a16:creationId xmlns:a16="http://schemas.microsoft.com/office/drawing/2014/main" id="{AC4BBA32-E153-C91E-5295-7F545B697B56}"/>
              </a:ext>
            </a:extLst>
          </p:cNvPr>
          <p:cNvSpPr/>
          <p:nvPr/>
        </p:nvSpPr>
        <p:spPr>
          <a:xfrm rot="16200000">
            <a:off x="4398818" y="4319048"/>
            <a:ext cx="129311" cy="1759527"/>
          </a:xfrm>
          <a:prstGeom prst="leftBrace">
            <a:avLst>
              <a:gd name="adj1" fmla="val 8333"/>
              <a:gd name="adj2" fmla="val 50429"/>
            </a:avLst>
          </a:prstGeom>
          <a:ln w="28575">
            <a:solidFill>
              <a:srgbClr val="ED98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47F25F6E-74FF-387E-D28F-700DACCA6194}"/>
              </a:ext>
            </a:extLst>
          </p:cNvPr>
          <p:cNvSpPr txBox="1"/>
          <p:nvPr/>
        </p:nvSpPr>
        <p:spPr>
          <a:xfrm>
            <a:off x="3703784" y="5232522"/>
            <a:ext cx="1584034" cy="461665"/>
          </a:xfrm>
          <a:prstGeom prst="rect">
            <a:avLst/>
          </a:prstGeom>
          <a:noFill/>
          <a:ln>
            <a:noFill/>
          </a:ln>
        </p:spPr>
        <p:txBody>
          <a:bodyPr wrap="square" rtlCol="0">
            <a:spAutoFit/>
          </a:bodyPr>
          <a:lstStyle/>
          <a:p>
            <a:pPr algn="ctr"/>
            <a:r>
              <a:rPr lang="en-US" altLang="zh-CN" sz="2400" dirty="0">
                <a:solidFill>
                  <a:srgbClr val="ED982E"/>
                </a:solidFill>
                <a:latin typeface="Times New Roman" panose="02020603050405020304" pitchFamily="18" charset="0"/>
                <a:cs typeface="Times New Roman" panose="02020603050405020304" pitchFamily="18" charset="0"/>
              </a:rPr>
              <a:t>Prediction</a:t>
            </a:r>
          </a:p>
        </p:txBody>
      </p:sp>
      <p:pic>
        <p:nvPicPr>
          <p:cNvPr id="19" name="图片 18">
            <a:extLst>
              <a:ext uri="{FF2B5EF4-FFF2-40B4-BE49-F238E27FC236}">
                <a16:creationId xmlns:a16="http://schemas.microsoft.com/office/drawing/2014/main" id="{53D674E6-EAB6-203B-C860-987DCCAA598F}"/>
              </a:ext>
            </a:extLst>
          </p:cNvPr>
          <p:cNvPicPr>
            <a:picLocks noChangeAspect="1"/>
          </p:cNvPicPr>
          <p:nvPr/>
        </p:nvPicPr>
        <p:blipFill rotWithShape="1">
          <a:blip r:embed="rId5">
            <a:extLst>
              <a:ext uri="{28A0092B-C50C-407E-A947-70E740481C1C}">
                <a14:useLocalDpi xmlns:a14="http://schemas.microsoft.com/office/drawing/2010/main" val="0"/>
              </a:ext>
            </a:extLst>
          </a:blip>
          <a:srcRect b="2732"/>
          <a:stretch/>
        </p:blipFill>
        <p:spPr>
          <a:xfrm>
            <a:off x="1025134" y="1571120"/>
            <a:ext cx="4506884" cy="3501615"/>
          </a:xfrm>
          <a:prstGeom prst="rect">
            <a:avLst/>
          </a:prstGeom>
        </p:spPr>
      </p:pic>
    </p:spTree>
    <p:extLst>
      <p:ext uri="{BB962C8B-B14F-4D97-AF65-F5344CB8AC3E}">
        <p14:creationId xmlns:p14="http://schemas.microsoft.com/office/powerpoint/2010/main" val="1155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 index visualization</a:t>
            </a: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49DA87E7-4AD3-3D5B-5DA6-5992ABC8759B}"/>
              </a:ext>
            </a:extLst>
          </p:cNvPr>
          <p:cNvSpPr>
            <a:spLocks noGrp="1"/>
          </p:cNvSpPr>
          <p:nvPr>
            <p:ph type="sldNum" sz="quarter" idx="12"/>
          </p:nvPr>
        </p:nvSpPr>
        <p:spPr/>
        <p:txBody>
          <a:bodyPr/>
          <a:lstStyle/>
          <a:p>
            <a:fld id="{EADB07B0-9172-4DB0-AB84-456747B063D5}" type="slidenum">
              <a:rPr lang="zh-CN" altLang="en-US" smtClean="0"/>
              <a:t>26</a:t>
            </a:fld>
            <a:endParaRPr lang="zh-CN" altLang="en-US"/>
          </a:p>
        </p:txBody>
      </p:sp>
      <p:pic>
        <p:nvPicPr>
          <p:cNvPr id="3" name="图片 2">
            <a:extLst>
              <a:ext uri="{FF2B5EF4-FFF2-40B4-BE49-F238E27FC236}">
                <a16:creationId xmlns:a16="http://schemas.microsoft.com/office/drawing/2014/main" id="{6378FE87-548E-2AB1-3C2D-16FB17D59F5C}"/>
              </a:ext>
            </a:extLst>
          </p:cNvPr>
          <p:cNvPicPr>
            <a:picLocks noChangeAspect="1"/>
          </p:cNvPicPr>
          <p:nvPr/>
        </p:nvPicPr>
        <p:blipFill>
          <a:blip r:embed="rId3"/>
          <a:stretch>
            <a:fillRect/>
          </a:stretch>
        </p:blipFill>
        <p:spPr>
          <a:xfrm>
            <a:off x="521056" y="2032181"/>
            <a:ext cx="5574944" cy="3640501"/>
          </a:xfrm>
          <a:prstGeom prst="rect">
            <a:avLst/>
          </a:prstGeom>
        </p:spPr>
      </p:pic>
      <p:sp>
        <p:nvSpPr>
          <p:cNvPr id="5" name="矩形 4">
            <a:extLst>
              <a:ext uri="{FF2B5EF4-FFF2-40B4-BE49-F238E27FC236}">
                <a16:creationId xmlns:a16="http://schemas.microsoft.com/office/drawing/2014/main" id="{FD513085-3799-CE19-0838-312BC1CD3231}"/>
              </a:ext>
            </a:extLst>
          </p:cNvPr>
          <p:cNvSpPr/>
          <p:nvPr/>
        </p:nvSpPr>
        <p:spPr>
          <a:xfrm>
            <a:off x="5401999" y="5024809"/>
            <a:ext cx="388017" cy="3888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F207790E-8D6B-3E5C-68FF-FD49B777F87F}"/>
              </a:ext>
            </a:extLst>
          </p:cNvPr>
          <p:cNvSpPr/>
          <p:nvPr/>
        </p:nvSpPr>
        <p:spPr>
          <a:xfrm>
            <a:off x="4585923" y="5064610"/>
            <a:ext cx="388017" cy="388863"/>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a:extLst>
              <a:ext uri="{FF2B5EF4-FFF2-40B4-BE49-F238E27FC236}">
                <a16:creationId xmlns:a16="http://schemas.microsoft.com/office/drawing/2014/main" id="{6A425175-D240-EB75-257F-C68FE4542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571" y="2486295"/>
            <a:ext cx="4731751" cy="2927377"/>
          </a:xfrm>
          <a:prstGeom prst="rect">
            <a:avLst/>
          </a:prstGeom>
        </p:spPr>
      </p:pic>
      <p:cxnSp>
        <p:nvCxnSpPr>
          <p:cNvPr id="14" name="直接连接符 13">
            <a:extLst>
              <a:ext uri="{FF2B5EF4-FFF2-40B4-BE49-F238E27FC236}">
                <a16:creationId xmlns:a16="http://schemas.microsoft.com/office/drawing/2014/main" id="{5BDDE011-AA98-C8BF-5DAA-A556BAB9217E}"/>
              </a:ext>
            </a:extLst>
          </p:cNvPr>
          <p:cNvCxnSpPr>
            <a:cxnSpLocks/>
            <a:stCxn id="5" idx="3"/>
          </p:cNvCxnSpPr>
          <p:nvPr/>
        </p:nvCxnSpPr>
        <p:spPr>
          <a:xfrm flipV="1">
            <a:off x="5790016" y="3342291"/>
            <a:ext cx="2790930" cy="1876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5EDC2BF-8B82-CB34-4C0C-A1DFC72AA706}"/>
              </a:ext>
            </a:extLst>
          </p:cNvPr>
          <p:cNvCxnSpPr>
            <a:cxnSpLocks/>
          </p:cNvCxnSpPr>
          <p:nvPr/>
        </p:nvCxnSpPr>
        <p:spPr>
          <a:xfrm>
            <a:off x="8580946" y="3342291"/>
            <a:ext cx="19934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54A71E59-D379-5F39-C69A-600BF24E24CA}"/>
              </a:ext>
            </a:extLst>
          </p:cNvPr>
          <p:cNvSpPr/>
          <p:nvPr/>
        </p:nvSpPr>
        <p:spPr>
          <a:xfrm>
            <a:off x="10589923" y="3292746"/>
            <a:ext cx="85584" cy="855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3F17B608-08E5-BC54-9B31-229B55332CFA}"/>
              </a:ext>
            </a:extLst>
          </p:cNvPr>
          <p:cNvCxnSpPr>
            <a:cxnSpLocks/>
          </p:cNvCxnSpPr>
          <p:nvPr/>
        </p:nvCxnSpPr>
        <p:spPr>
          <a:xfrm flipV="1">
            <a:off x="5756666" y="3612549"/>
            <a:ext cx="3282142" cy="2246961"/>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6D1CB60-5883-C596-66CE-98D0262BD09D}"/>
              </a:ext>
            </a:extLst>
          </p:cNvPr>
          <p:cNvCxnSpPr>
            <a:cxnSpLocks/>
          </p:cNvCxnSpPr>
          <p:nvPr/>
        </p:nvCxnSpPr>
        <p:spPr>
          <a:xfrm>
            <a:off x="9038808" y="3612549"/>
            <a:ext cx="1623184" cy="4503"/>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5D37733C-3134-0ABA-0353-851DF7DD64C8}"/>
              </a:ext>
            </a:extLst>
          </p:cNvPr>
          <p:cNvSpPr/>
          <p:nvPr/>
        </p:nvSpPr>
        <p:spPr>
          <a:xfrm>
            <a:off x="10680010" y="3569757"/>
            <a:ext cx="85584" cy="85584"/>
          </a:xfrm>
          <a:prstGeom prst="ellipse">
            <a:avLst/>
          </a:prstGeom>
          <a:noFill/>
          <a:ln w="28575">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13BD732F-4EBD-8EEB-B9BB-766B0ED98F21}"/>
              </a:ext>
            </a:extLst>
          </p:cNvPr>
          <p:cNvCxnSpPr>
            <a:cxnSpLocks/>
          </p:cNvCxnSpPr>
          <p:nvPr/>
        </p:nvCxnSpPr>
        <p:spPr>
          <a:xfrm>
            <a:off x="5234152" y="5859510"/>
            <a:ext cx="527018" cy="0"/>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B95C317A-DD15-0245-AE7B-B50EC45440DF}"/>
              </a:ext>
            </a:extLst>
          </p:cNvPr>
          <p:cNvCxnSpPr>
            <a:cxnSpLocks/>
            <a:stCxn id="9" idx="2"/>
          </p:cNvCxnSpPr>
          <p:nvPr/>
        </p:nvCxnSpPr>
        <p:spPr>
          <a:xfrm>
            <a:off x="4779932" y="5453473"/>
            <a:ext cx="454220" cy="406037"/>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5C4C2FBB-102A-93E1-CE4E-C807DD57C54D}"/>
              </a:ext>
            </a:extLst>
          </p:cNvPr>
          <p:cNvSpPr/>
          <p:nvPr/>
        </p:nvSpPr>
        <p:spPr>
          <a:xfrm>
            <a:off x="10325343" y="4879868"/>
            <a:ext cx="85584" cy="85584"/>
          </a:xfrm>
          <a:prstGeom prst="ellipse">
            <a:avLst/>
          </a:prstGeom>
          <a:noFill/>
          <a:ln w="28575">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55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5"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 index visualization</a:t>
            </a: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49DA87E7-4AD3-3D5B-5DA6-5992ABC8759B}"/>
              </a:ext>
            </a:extLst>
          </p:cNvPr>
          <p:cNvSpPr>
            <a:spLocks noGrp="1"/>
          </p:cNvSpPr>
          <p:nvPr>
            <p:ph type="sldNum" sz="quarter" idx="12"/>
          </p:nvPr>
        </p:nvSpPr>
        <p:spPr/>
        <p:txBody>
          <a:bodyPr/>
          <a:lstStyle/>
          <a:p>
            <a:fld id="{EADB07B0-9172-4DB0-AB84-456747B063D5}" type="slidenum">
              <a:rPr lang="zh-CN" altLang="en-US" smtClean="0"/>
              <a:t>27</a:t>
            </a:fld>
            <a:endParaRPr lang="zh-CN" altLang="en-US"/>
          </a:p>
        </p:txBody>
      </p:sp>
      <p:pic>
        <p:nvPicPr>
          <p:cNvPr id="3" name="图片 2">
            <a:extLst>
              <a:ext uri="{FF2B5EF4-FFF2-40B4-BE49-F238E27FC236}">
                <a16:creationId xmlns:a16="http://schemas.microsoft.com/office/drawing/2014/main" id="{6378FE87-548E-2AB1-3C2D-16FB17D59F5C}"/>
              </a:ext>
            </a:extLst>
          </p:cNvPr>
          <p:cNvPicPr>
            <a:picLocks noChangeAspect="1"/>
          </p:cNvPicPr>
          <p:nvPr/>
        </p:nvPicPr>
        <p:blipFill>
          <a:blip r:embed="rId3"/>
          <a:stretch>
            <a:fillRect/>
          </a:stretch>
        </p:blipFill>
        <p:spPr>
          <a:xfrm>
            <a:off x="521056" y="2032181"/>
            <a:ext cx="5574944" cy="3640501"/>
          </a:xfrm>
          <a:prstGeom prst="rect">
            <a:avLst/>
          </a:prstGeom>
        </p:spPr>
      </p:pic>
      <p:sp>
        <p:nvSpPr>
          <p:cNvPr id="2" name="矩形 1">
            <a:extLst>
              <a:ext uri="{FF2B5EF4-FFF2-40B4-BE49-F238E27FC236}">
                <a16:creationId xmlns:a16="http://schemas.microsoft.com/office/drawing/2014/main" id="{6BCAFF6C-BAAC-B2A3-EAAB-591A58145B29}"/>
              </a:ext>
            </a:extLst>
          </p:cNvPr>
          <p:cNvSpPr/>
          <p:nvPr/>
        </p:nvSpPr>
        <p:spPr>
          <a:xfrm>
            <a:off x="1606185" y="4090199"/>
            <a:ext cx="388017" cy="388863"/>
          </a:xfrm>
          <a:prstGeom prst="rect">
            <a:avLst/>
          </a:prstGeom>
          <a:noFill/>
          <a:ln w="38100">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FD513085-3799-CE19-0838-312BC1CD3231}"/>
              </a:ext>
            </a:extLst>
          </p:cNvPr>
          <p:cNvSpPr/>
          <p:nvPr/>
        </p:nvSpPr>
        <p:spPr>
          <a:xfrm>
            <a:off x="5401999" y="5024809"/>
            <a:ext cx="388017" cy="3888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F207790E-8D6B-3E5C-68FF-FD49B777F87F}"/>
              </a:ext>
            </a:extLst>
          </p:cNvPr>
          <p:cNvSpPr/>
          <p:nvPr/>
        </p:nvSpPr>
        <p:spPr>
          <a:xfrm>
            <a:off x="4585923" y="5064610"/>
            <a:ext cx="388017" cy="388863"/>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a:extLst>
              <a:ext uri="{FF2B5EF4-FFF2-40B4-BE49-F238E27FC236}">
                <a16:creationId xmlns:a16="http://schemas.microsoft.com/office/drawing/2014/main" id="{6A425175-D240-EB75-257F-C68FE4542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571" y="2486295"/>
            <a:ext cx="4731751" cy="2927377"/>
          </a:xfrm>
          <a:prstGeom prst="rect">
            <a:avLst/>
          </a:prstGeom>
        </p:spPr>
      </p:pic>
      <p:cxnSp>
        <p:nvCxnSpPr>
          <p:cNvPr id="14" name="直接连接符 13">
            <a:extLst>
              <a:ext uri="{FF2B5EF4-FFF2-40B4-BE49-F238E27FC236}">
                <a16:creationId xmlns:a16="http://schemas.microsoft.com/office/drawing/2014/main" id="{5BDDE011-AA98-C8BF-5DAA-A556BAB9217E}"/>
              </a:ext>
            </a:extLst>
          </p:cNvPr>
          <p:cNvCxnSpPr>
            <a:cxnSpLocks/>
            <a:stCxn id="5" idx="3"/>
          </p:cNvCxnSpPr>
          <p:nvPr/>
        </p:nvCxnSpPr>
        <p:spPr>
          <a:xfrm flipV="1">
            <a:off x="5790016" y="3342291"/>
            <a:ext cx="2790930" cy="1876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5EDC2BF-8B82-CB34-4C0C-A1DFC72AA706}"/>
              </a:ext>
            </a:extLst>
          </p:cNvPr>
          <p:cNvCxnSpPr>
            <a:cxnSpLocks/>
          </p:cNvCxnSpPr>
          <p:nvPr/>
        </p:nvCxnSpPr>
        <p:spPr>
          <a:xfrm>
            <a:off x="8580946" y="3342291"/>
            <a:ext cx="19934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54A71E59-D379-5F39-C69A-600BF24E24CA}"/>
              </a:ext>
            </a:extLst>
          </p:cNvPr>
          <p:cNvSpPr/>
          <p:nvPr/>
        </p:nvSpPr>
        <p:spPr>
          <a:xfrm>
            <a:off x="10589923" y="3292746"/>
            <a:ext cx="85584" cy="855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3F17B608-08E5-BC54-9B31-229B55332CFA}"/>
              </a:ext>
            </a:extLst>
          </p:cNvPr>
          <p:cNvCxnSpPr>
            <a:cxnSpLocks/>
          </p:cNvCxnSpPr>
          <p:nvPr/>
        </p:nvCxnSpPr>
        <p:spPr>
          <a:xfrm flipV="1">
            <a:off x="5756666" y="3612549"/>
            <a:ext cx="3282142" cy="2246961"/>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6D1CB60-5883-C596-66CE-98D0262BD09D}"/>
              </a:ext>
            </a:extLst>
          </p:cNvPr>
          <p:cNvCxnSpPr>
            <a:cxnSpLocks/>
          </p:cNvCxnSpPr>
          <p:nvPr/>
        </p:nvCxnSpPr>
        <p:spPr>
          <a:xfrm>
            <a:off x="9038808" y="3612549"/>
            <a:ext cx="1623184" cy="4503"/>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5D37733C-3134-0ABA-0353-851DF7DD64C8}"/>
              </a:ext>
            </a:extLst>
          </p:cNvPr>
          <p:cNvSpPr/>
          <p:nvPr/>
        </p:nvSpPr>
        <p:spPr>
          <a:xfrm>
            <a:off x="10680010" y="3569757"/>
            <a:ext cx="85584" cy="85584"/>
          </a:xfrm>
          <a:prstGeom prst="ellipse">
            <a:avLst/>
          </a:prstGeom>
          <a:noFill/>
          <a:ln w="28575">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13BD732F-4EBD-8EEB-B9BB-766B0ED98F21}"/>
              </a:ext>
            </a:extLst>
          </p:cNvPr>
          <p:cNvCxnSpPr>
            <a:cxnSpLocks/>
          </p:cNvCxnSpPr>
          <p:nvPr/>
        </p:nvCxnSpPr>
        <p:spPr>
          <a:xfrm>
            <a:off x="5234152" y="5859510"/>
            <a:ext cx="527018" cy="0"/>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B95C317A-DD15-0245-AE7B-B50EC45440DF}"/>
              </a:ext>
            </a:extLst>
          </p:cNvPr>
          <p:cNvCxnSpPr>
            <a:cxnSpLocks/>
            <a:stCxn id="9" idx="2"/>
          </p:cNvCxnSpPr>
          <p:nvPr/>
        </p:nvCxnSpPr>
        <p:spPr>
          <a:xfrm>
            <a:off x="4779932" y="5453473"/>
            <a:ext cx="454220" cy="406037"/>
          </a:xfrm>
          <a:prstGeom prst="line">
            <a:avLst/>
          </a:prstGeom>
          <a:ln w="28575">
            <a:solidFill>
              <a:srgbClr val="ED982E"/>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29A3D37-C889-2E7B-378D-F58038C7A7FA}"/>
              </a:ext>
            </a:extLst>
          </p:cNvPr>
          <p:cNvCxnSpPr>
            <a:cxnSpLocks/>
          </p:cNvCxnSpPr>
          <p:nvPr/>
        </p:nvCxnSpPr>
        <p:spPr>
          <a:xfrm flipV="1">
            <a:off x="5867150" y="4922660"/>
            <a:ext cx="2119645" cy="1451113"/>
          </a:xfrm>
          <a:prstGeom prst="line">
            <a:avLst/>
          </a:prstGeom>
          <a:ln w="28575">
            <a:solidFill>
              <a:srgbClr val="184A7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C681D9C5-4D24-E939-B364-A071F9EA604A}"/>
              </a:ext>
            </a:extLst>
          </p:cNvPr>
          <p:cNvCxnSpPr>
            <a:cxnSpLocks/>
          </p:cNvCxnSpPr>
          <p:nvPr/>
        </p:nvCxnSpPr>
        <p:spPr>
          <a:xfrm>
            <a:off x="7986795" y="4927163"/>
            <a:ext cx="2320530" cy="0"/>
          </a:xfrm>
          <a:prstGeom prst="line">
            <a:avLst/>
          </a:prstGeom>
          <a:ln w="28575">
            <a:solidFill>
              <a:srgbClr val="184A7F"/>
            </a:solidFill>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5C4C2FBB-102A-93E1-CE4E-C807DD57C54D}"/>
              </a:ext>
            </a:extLst>
          </p:cNvPr>
          <p:cNvSpPr/>
          <p:nvPr/>
        </p:nvSpPr>
        <p:spPr>
          <a:xfrm>
            <a:off x="10325343" y="4879868"/>
            <a:ext cx="85584" cy="85584"/>
          </a:xfrm>
          <a:prstGeom prst="ellipse">
            <a:avLst/>
          </a:prstGeom>
          <a:noFill/>
          <a:ln w="28575">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a:extLst>
              <a:ext uri="{FF2B5EF4-FFF2-40B4-BE49-F238E27FC236}">
                <a16:creationId xmlns:a16="http://schemas.microsoft.com/office/drawing/2014/main" id="{EDB76A91-D6FD-46BF-6596-E96153A29715}"/>
              </a:ext>
            </a:extLst>
          </p:cNvPr>
          <p:cNvCxnSpPr>
            <a:cxnSpLocks/>
          </p:cNvCxnSpPr>
          <p:nvPr/>
        </p:nvCxnSpPr>
        <p:spPr>
          <a:xfrm flipV="1">
            <a:off x="3878465" y="6368551"/>
            <a:ext cx="1988685" cy="5222"/>
          </a:xfrm>
          <a:prstGeom prst="line">
            <a:avLst/>
          </a:prstGeom>
          <a:ln w="28575">
            <a:solidFill>
              <a:srgbClr val="184A7F"/>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A82C8AF5-2615-7053-DC03-98533C61A166}"/>
              </a:ext>
            </a:extLst>
          </p:cNvPr>
          <p:cNvCxnSpPr>
            <a:cxnSpLocks/>
            <a:stCxn id="2" idx="2"/>
          </p:cNvCxnSpPr>
          <p:nvPr/>
        </p:nvCxnSpPr>
        <p:spPr>
          <a:xfrm>
            <a:off x="1800194" y="4479062"/>
            <a:ext cx="2078271" cy="1894711"/>
          </a:xfrm>
          <a:prstGeom prst="line">
            <a:avLst/>
          </a:prstGeom>
          <a:ln w="28575">
            <a:solidFill>
              <a:srgbClr val="184A7F"/>
            </a:solidFill>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8ABA9E05-8644-98F8-F72B-B659A01F6653}"/>
              </a:ext>
            </a:extLst>
          </p:cNvPr>
          <p:cNvCxnSpPr>
            <a:cxnSpLocks/>
          </p:cNvCxnSpPr>
          <p:nvPr/>
        </p:nvCxnSpPr>
        <p:spPr>
          <a:xfrm>
            <a:off x="11823357" y="3342291"/>
            <a:ext cx="0" cy="16586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7BDD856F-D39A-52F4-3DCE-482FA358246E}"/>
              </a:ext>
            </a:extLst>
          </p:cNvPr>
          <p:cNvCxnSpPr>
            <a:cxnSpLocks/>
          </p:cNvCxnSpPr>
          <p:nvPr/>
        </p:nvCxnSpPr>
        <p:spPr>
          <a:xfrm flipH="1">
            <a:off x="1994202" y="6028301"/>
            <a:ext cx="35642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043924A7-C479-0923-77C1-DBBB552F2E0B}"/>
              </a:ext>
            </a:extLst>
          </p:cNvPr>
          <p:cNvSpPr txBox="1"/>
          <p:nvPr/>
        </p:nvSpPr>
        <p:spPr>
          <a:xfrm>
            <a:off x="6878726" y="5696903"/>
            <a:ext cx="4397008"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No latitude input!</a:t>
            </a:r>
          </a:p>
        </p:txBody>
      </p:sp>
    </p:spTree>
    <p:extLst>
      <p:ext uri="{BB962C8B-B14F-4D97-AF65-F5344CB8AC3E}">
        <p14:creationId xmlns:p14="http://schemas.microsoft.com/office/powerpoint/2010/main" val="27773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C13146D0-FB81-F404-6705-5F1C6B5E8874}"/>
              </a:ext>
            </a:extLst>
          </p:cNvPr>
          <p:cNvPicPr>
            <a:picLocks noChangeAspect="1"/>
          </p:cNvPicPr>
          <p:nvPr/>
        </p:nvPicPr>
        <p:blipFill rotWithShape="1">
          <a:blip r:embed="rId3"/>
          <a:srcRect t="59666"/>
          <a:stretch/>
        </p:blipFill>
        <p:spPr>
          <a:xfrm>
            <a:off x="924726" y="3219178"/>
            <a:ext cx="10568231" cy="1175737"/>
          </a:xfrm>
          <a:prstGeom prst="rect">
            <a:avLst/>
          </a:prstGeom>
        </p:spPr>
      </p:pic>
      <p:sp>
        <p:nvSpPr>
          <p:cNvPr id="5" name="文本框 4">
            <a:extLst>
              <a:ext uri="{FF2B5EF4-FFF2-40B4-BE49-F238E27FC236}">
                <a16:creationId xmlns:a16="http://schemas.microsoft.com/office/drawing/2014/main" id="{48411575-B569-1ECE-EEA7-262009E765F8}"/>
              </a:ext>
            </a:extLst>
          </p:cNvPr>
          <p:cNvSpPr txBox="1"/>
          <p:nvPr/>
        </p:nvSpPr>
        <p:spPr>
          <a:xfrm>
            <a:off x="1026656" y="1697717"/>
            <a:ext cx="9757084"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TPT-48:</a:t>
            </a:r>
          </a:p>
        </p:txBody>
      </p:sp>
      <p:sp>
        <p:nvSpPr>
          <p:cNvPr id="9" name="灯片编号占位符 8">
            <a:extLst>
              <a:ext uri="{FF2B5EF4-FFF2-40B4-BE49-F238E27FC236}">
                <a16:creationId xmlns:a16="http://schemas.microsoft.com/office/drawing/2014/main" id="{9956D31C-8307-47E6-6ED4-F8FB7AEF9C3F}"/>
              </a:ext>
            </a:extLst>
          </p:cNvPr>
          <p:cNvSpPr>
            <a:spLocks noGrp="1"/>
          </p:cNvSpPr>
          <p:nvPr>
            <p:ph type="sldNum" sz="quarter" idx="12"/>
          </p:nvPr>
        </p:nvSpPr>
        <p:spPr/>
        <p:txBody>
          <a:bodyPr/>
          <a:lstStyle/>
          <a:p>
            <a:fld id="{EADB07B0-9172-4DB0-AB84-456747B063D5}" type="slidenum">
              <a:rPr lang="zh-CN" altLang="en-US" smtClean="0"/>
              <a:t>28</a:t>
            </a:fld>
            <a:endParaRPr lang="zh-CN" altLang="en-US"/>
          </a:p>
        </p:txBody>
      </p:sp>
      <p:sp>
        <p:nvSpPr>
          <p:cNvPr id="2" name="矩形 1">
            <a:extLst>
              <a:ext uri="{FF2B5EF4-FFF2-40B4-BE49-F238E27FC236}">
                <a16:creationId xmlns:a16="http://schemas.microsoft.com/office/drawing/2014/main" id="{4F367FAF-642B-5586-46EE-74D4906D881A}"/>
              </a:ext>
            </a:extLst>
          </p:cNvPr>
          <p:cNvSpPr/>
          <p:nvPr/>
        </p:nvSpPr>
        <p:spPr>
          <a:xfrm>
            <a:off x="10401664" y="3189971"/>
            <a:ext cx="561367" cy="1095643"/>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DB0C3BC6-A147-5A5C-9526-6D9F3097D40A}"/>
              </a:ext>
            </a:extLst>
          </p:cNvPr>
          <p:cNvPicPr>
            <a:picLocks noChangeAspect="1"/>
          </p:cNvPicPr>
          <p:nvPr/>
        </p:nvPicPr>
        <p:blipFill rotWithShape="1">
          <a:blip r:embed="rId3"/>
          <a:srcRect b="82051"/>
          <a:stretch/>
        </p:blipFill>
        <p:spPr>
          <a:xfrm>
            <a:off x="924732" y="2666751"/>
            <a:ext cx="10568231" cy="523220"/>
          </a:xfrm>
          <a:prstGeom prst="rect">
            <a:avLst/>
          </a:prstGeom>
        </p:spPr>
      </p:pic>
    </p:spTree>
    <p:extLst>
      <p:ext uri="{BB962C8B-B14F-4D97-AF65-F5344CB8AC3E}">
        <p14:creationId xmlns:p14="http://schemas.microsoft.com/office/powerpoint/2010/main" val="1739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 index</a:t>
            </a:r>
          </a:p>
        </p:txBody>
      </p:sp>
      <p:sp>
        <p:nvSpPr>
          <p:cNvPr id="3" name="灯片编号占位符 2">
            <a:extLst>
              <a:ext uri="{FF2B5EF4-FFF2-40B4-BE49-F238E27FC236}">
                <a16:creationId xmlns:a16="http://schemas.microsoft.com/office/drawing/2014/main" id="{EAB6B731-A905-D7FC-17CD-8FBEC50A75CB}"/>
              </a:ext>
            </a:extLst>
          </p:cNvPr>
          <p:cNvSpPr>
            <a:spLocks noGrp="1"/>
          </p:cNvSpPr>
          <p:nvPr>
            <p:ph type="sldNum" sz="quarter" idx="12"/>
          </p:nvPr>
        </p:nvSpPr>
        <p:spPr/>
        <p:txBody>
          <a:bodyPr/>
          <a:lstStyle/>
          <a:p>
            <a:fld id="{EADB07B0-9172-4DB0-AB84-456747B063D5}" type="slidenum">
              <a:rPr lang="zh-CN" altLang="en-US" smtClean="0"/>
              <a:t>2</a:t>
            </a:fld>
            <a:endParaRPr lang="zh-CN" altLang="en-US" dirty="0"/>
          </a:p>
        </p:txBody>
      </p:sp>
      <p:sp>
        <p:nvSpPr>
          <p:cNvPr id="28" name="文本框 27">
            <a:extLst>
              <a:ext uri="{FF2B5EF4-FFF2-40B4-BE49-F238E27FC236}">
                <a16:creationId xmlns:a16="http://schemas.microsoft.com/office/drawing/2014/main" id="{E90CD619-85C4-8D09-1F7F-D00EA7B28069}"/>
              </a:ext>
            </a:extLst>
          </p:cNvPr>
          <p:cNvSpPr txBox="1"/>
          <p:nvPr/>
        </p:nvSpPr>
        <p:spPr>
          <a:xfrm>
            <a:off x="1653401" y="3173502"/>
            <a:ext cx="8885197" cy="1323439"/>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Using </a:t>
            </a:r>
            <a:r>
              <a:rPr lang="en-US" altLang="zh-CN" sz="4000" dirty="0">
                <a:solidFill>
                  <a:srgbClr val="FF0000"/>
                </a:solidFill>
                <a:latin typeface="Times New Roman" panose="02020603050405020304" pitchFamily="18" charset="0"/>
                <a:cs typeface="Times New Roman" panose="02020603050405020304" pitchFamily="18" charset="0"/>
              </a:rPr>
              <a:t>domain indices </a:t>
            </a:r>
            <a:r>
              <a:rPr lang="en-US" altLang="zh-CN" sz="4000" dirty="0">
                <a:latin typeface="Times New Roman" panose="02020603050405020304" pitchFamily="18" charset="0"/>
                <a:cs typeface="Times New Roman" panose="02020603050405020304" pitchFamily="18" charset="0"/>
              </a:rPr>
              <a:t>boosts Domain Adaptation performance [1][2].</a:t>
            </a:r>
            <a:endParaRPr lang="zh-CN" altLang="en-US" sz="4000"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0EDCDD58-94E0-0C20-5BEE-75DC97A6B8C4}"/>
              </a:ext>
            </a:extLst>
          </p:cNvPr>
          <p:cNvSpPr txBox="1"/>
          <p:nvPr/>
        </p:nvSpPr>
        <p:spPr>
          <a:xfrm>
            <a:off x="0" y="6234729"/>
            <a:ext cx="11346668" cy="646331"/>
          </a:xfrm>
          <a:prstGeom prst="rect">
            <a:avLst/>
          </a:prstGeom>
          <a:noFill/>
        </p:spPr>
        <p:txBody>
          <a:bodyPr wrap="square" rtlCol="0">
            <a:spAutoFit/>
          </a:bodyPr>
          <a:lstStyle/>
          <a:p>
            <a:r>
              <a:rPr lang="en-US" altLang="zh-CN" dirty="0"/>
              <a:t>[1] Hao Wang, Hao He, and Dina </a:t>
            </a:r>
            <a:r>
              <a:rPr lang="en-US" altLang="zh-CN" dirty="0" err="1"/>
              <a:t>Katabi</a:t>
            </a:r>
            <a:r>
              <a:rPr lang="en-US" altLang="zh-CN" dirty="0"/>
              <a:t>. Continuously indexed domain adaptation. In ICML, 2020.</a:t>
            </a:r>
          </a:p>
          <a:p>
            <a:r>
              <a:rPr lang="en-US" altLang="zh-CN" dirty="0"/>
              <a:t>[2] </a:t>
            </a:r>
            <a:r>
              <a:rPr lang="en-US" altLang="zh-CN" dirty="0" err="1"/>
              <a:t>Zihao</a:t>
            </a:r>
            <a:r>
              <a:rPr lang="en-US" altLang="zh-CN" dirty="0"/>
              <a:t> Xu, Guang-He Lee, </a:t>
            </a:r>
            <a:r>
              <a:rPr lang="en-US" altLang="zh-CN" dirty="0" err="1"/>
              <a:t>Yuyang</a:t>
            </a:r>
            <a:r>
              <a:rPr lang="en-US" altLang="zh-CN" dirty="0"/>
              <a:t> Wang, Hao Wang, et al. Graph-relational domain adaptation. In ICLR, 2022.</a:t>
            </a:r>
          </a:p>
        </p:txBody>
      </p:sp>
    </p:spTree>
    <p:extLst>
      <p:ext uri="{BB962C8B-B14F-4D97-AF65-F5344CB8AC3E}">
        <p14:creationId xmlns:p14="http://schemas.microsoft.com/office/powerpoint/2010/main" val="3525703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Conclusion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96F1D47F-3275-251A-2D39-8BBBCBF452FD}"/>
              </a:ext>
            </a:extLst>
          </p:cNvPr>
          <p:cNvSpPr>
            <a:spLocks noGrp="1"/>
          </p:cNvSpPr>
          <p:nvPr>
            <p:ph type="sldNum" sz="quarter" idx="12"/>
          </p:nvPr>
        </p:nvSpPr>
        <p:spPr/>
        <p:txBody>
          <a:bodyPr/>
          <a:lstStyle/>
          <a:p>
            <a:fld id="{EADB07B0-9172-4DB0-AB84-456747B063D5}" type="slidenum">
              <a:rPr lang="zh-CN" altLang="en-US" smtClean="0"/>
              <a:t>29</a:t>
            </a:fld>
            <a:endParaRPr lang="zh-CN" altLang="en-US"/>
          </a:p>
        </p:txBody>
      </p:sp>
      <p:sp>
        <p:nvSpPr>
          <p:cNvPr id="5" name="文本框 4">
            <a:extLst>
              <a:ext uri="{FF2B5EF4-FFF2-40B4-BE49-F238E27FC236}">
                <a16:creationId xmlns:a16="http://schemas.microsoft.com/office/drawing/2014/main" id="{EA251D71-FB59-6635-44D5-6D7E36272542}"/>
              </a:ext>
            </a:extLst>
          </p:cNvPr>
          <p:cNvSpPr txBox="1"/>
          <p:nvPr/>
        </p:nvSpPr>
        <p:spPr>
          <a:xfrm>
            <a:off x="972476" y="1486979"/>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Take home message:</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2E0F1DB0-A190-ABCB-BABA-1FB77584261E}"/>
              </a:ext>
            </a:extLst>
          </p:cNvPr>
          <p:cNvSpPr txBox="1"/>
          <p:nvPr/>
        </p:nvSpPr>
        <p:spPr>
          <a:xfrm>
            <a:off x="1001864" y="2397566"/>
            <a:ext cx="9757084" cy="181588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solidFill>
                  <a:srgbClr val="184A7F"/>
                </a:solidFill>
                <a:latin typeface="Times New Roman" panose="02020603050405020304" pitchFamily="18" charset="0"/>
                <a:cs typeface="Times New Roman" panose="02020603050405020304" pitchFamily="18" charset="0"/>
              </a:rPr>
              <a:t>VDI provides a principled way to infer the domain index.</a:t>
            </a:r>
          </a:p>
          <a:p>
            <a:pPr marL="457200" indent="-457200">
              <a:buFont typeface="Arial" panose="020B0604020202020204" pitchFamily="34" charset="0"/>
              <a:buChar char="•"/>
            </a:pPr>
            <a:r>
              <a:rPr lang="en-US" altLang="zh-CN" sz="2800" dirty="0">
                <a:solidFill>
                  <a:srgbClr val="184A7F"/>
                </a:solidFill>
                <a:latin typeface="Times New Roman" panose="02020603050405020304" pitchFamily="18" charset="0"/>
                <a:cs typeface="Times New Roman" panose="02020603050405020304" pitchFamily="18" charset="0"/>
              </a:rPr>
              <a:t>VDI improves both interpretability and performance of domain adaptation.</a:t>
            </a:r>
          </a:p>
          <a:p>
            <a:pPr marL="457200" indent="-457200">
              <a:buFont typeface="Arial" panose="020B0604020202020204" pitchFamily="34" charset="0"/>
              <a:buChar char="•"/>
            </a:pPr>
            <a:r>
              <a:rPr lang="en-US" altLang="zh-CN" sz="2800" dirty="0">
                <a:solidFill>
                  <a:srgbClr val="184A7F"/>
                </a:solidFill>
                <a:latin typeface="Times New Roman" panose="02020603050405020304" pitchFamily="18" charset="0"/>
                <a:cs typeface="Times New Roman" panose="02020603050405020304" pitchFamily="18" charset="0"/>
              </a:rPr>
              <a:t>VDI has theoretical guarantee. </a:t>
            </a:r>
          </a:p>
        </p:txBody>
      </p:sp>
    </p:spTree>
    <p:extLst>
      <p:ext uri="{BB962C8B-B14F-4D97-AF65-F5344CB8AC3E}">
        <p14:creationId xmlns:p14="http://schemas.microsoft.com/office/powerpoint/2010/main" val="29093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Supplement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508EC0AE-2255-4AAE-8C32-2EC8C4045A0D}"/>
              </a:ext>
            </a:extLst>
          </p:cNvPr>
          <p:cNvSpPr txBox="1"/>
          <p:nvPr/>
        </p:nvSpPr>
        <p:spPr>
          <a:xfrm>
            <a:off x="1324078" y="5132267"/>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Code</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98EEE84-8F3B-44CC-AB38-55CD1A291AEB}"/>
              </a:ext>
            </a:extLst>
          </p:cNvPr>
          <p:cNvSpPr txBox="1"/>
          <p:nvPr/>
        </p:nvSpPr>
        <p:spPr>
          <a:xfrm>
            <a:off x="6758039" y="5132267"/>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Paper</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609D65A-93F0-44F9-94B1-BE98BA6B1280}"/>
              </a:ext>
            </a:extLst>
          </p:cNvPr>
          <p:cNvSpPr txBox="1"/>
          <p:nvPr/>
        </p:nvSpPr>
        <p:spPr>
          <a:xfrm>
            <a:off x="1432938" y="5683514"/>
            <a:ext cx="4109883" cy="369332"/>
          </a:xfrm>
          <a:prstGeom prst="rect">
            <a:avLst/>
          </a:prstGeom>
          <a:noFill/>
        </p:spPr>
        <p:txBody>
          <a:bodyPr wrap="square" rtlCol="0">
            <a:spAutoFit/>
          </a:bodyPr>
          <a:lstStyle/>
          <a:p>
            <a:pPr algn="ctr"/>
            <a:r>
              <a:rPr lang="en-US" altLang="zh-CN" dirty="0">
                <a:solidFill>
                  <a:srgbClr val="184A7F"/>
                </a:solidFill>
                <a:latin typeface="Times New Roman" panose="02020603050405020304" pitchFamily="18" charset="0"/>
                <a:cs typeface="Times New Roman" panose="02020603050405020304" pitchFamily="18" charset="0"/>
              </a:rPr>
              <a:t>https://github.com/Wang-ML-Lab/VDI</a:t>
            </a:r>
            <a:endParaRPr lang="en-US" altLang="zh-CN" sz="1600" dirty="0">
              <a:solidFill>
                <a:srgbClr val="184A7F"/>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19F735B1-5931-4A81-BF5D-0E57392D0A56}"/>
              </a:ext>
            </a:extLst>
          </p:cNvPr>
          <p:cNvPicPr>
            <a:picLocks noChangeAspect="1"/>
          </p:cNvPicPr>
          <p:nvPr/>
        </p:nvPicPr>
        <p:blipFill>
          <a:blip r:embed="rId3">
            <a:extLst>
              <a:ext uri="{28A0092B-C50C-407E-A947-70E740481C1C}">
                <a14:useLocalDpi xmlns:a14="http://schemas.microsoft.com/office/drawing/2010/main" val="0"/>
              </a:ext>
            </a:extLst>
          </a:blip>
          <a:srcRect t="678" b="678"/>
          <a:stretch/>
        </p:blipFill>
        <p:spPr>
          <a:xfrm>
            <a:off x="6955891" y="1634334"/>
            <a:ext cx="3618702" cy="3569666"/>
          </a:xfrm>
          <a:prstGeom prst="rect">
            <a:avLst/>
          </a:prstGeom>
        </p:spPr>
      </p:pic>
      <p:pic>
        <p:nvPicPr>
          <p:cNvPr id="3" name="图片 2">
            <a:extLst>
              <a:ext uri="{FF2B5EF4-FFF2-40B4-BE49-F238E27FC236}">
                <a16:creationId xmlns:a16="http://schemas.microsoft.com/office/drawing/2014/main" id="{929BA56E-7C53-4C14-8D22-36B278CFDCE5}"/>
              </a:ext>
            </a:extLst>
          </p:cNvPr>
          <p:cNvPicPr>
            <a:picLocks noChangeAspect="1"/>
          </p:cNvPicPr>
          <p:nvPr/>
        </p:nvPicPr>
        <p:blipFill>
          <a:blip r:embed="rId4">
            <a:extLst>
              <a:ext uri="{28A0092B-C50C-407E-A947-70E740481C1C}">
                <a14:useLocalDpi xmlns:a14="http://schemas.microsoft.com/office/drawing/2010/main" val="0"/>
              </a:ext>
            </a:extLst>
          </a:blip>
          <a:srcRect t="108" b="108"/>
          <a:stretch/>
        </p:blipFill>
        <p:spPr>
          <a:xfrm>
            <a:off x="1703916" y="1577577"/>
            <a:ext cx="3691190" cy="3683180"/>
          </a:xfrm>
          <a:prstGeom prst="rect">
            <a:avLst/>
          </a:prstGeom>
        </p:spPr>
      </p:pic>
      <p:sp>
        <p:nvSpPr>
          <p:cNvPr id="14" name="文本框 13">
            <a:extLst>
              <a:ext uri="{FF2B5EF4-FFF2-40B4-BE49-F238E27FC236}">
                <a16:creationId xmlns:a16="http://schemas.microsoft.com/office/drawing/2014/main" id="{62880600-9034-4873-ACBC-D8107D20CB32}"/>
              </a:ext>
            </a:extLst>
          </p:cNvPr>
          <p:cNvSpPr txBox="1"/>
          <p:nvPr/>
        </p:nvSpPr>
        <p:spPr>
          <a:xfrm>
            <a:off x="6758039" y="5683514"/>
            <a:ext cx="4109883" cy="369332"/>
          </a:xfrm>
          <a:prstGeom prst="rect">
            <a:avLst/>
          </a:prstGeom>
          <a:noFill/>
        </p:spPr>
        <p:txBody>
          <a:bodyPr wrap="square" rtlCol="0">
            <a:spAutoFit/>
          </a:bodyPr>
          <a:lstStyle/>
          <a:p>
            <a:pPr algn="ctr"/>
            <a:r>
              <a:rPr lang="en-US" altLang="zh-CN" dirty="0">
                <a:solidFill>
                  <a:srgbClr val="184A7F"/>
                </a:solidFill>
                <a:latin typeface="Times New Roman" panose="02020603050405020304" pitchFamily="18" charset="0"/>
                <a:cs typeface="Times New Roman" panose="02020603050405020304" pitchFamily="18" charset="0"/>
              </a:rPr>
              <a:t>https://arxiv.org/abs/2302.02561</a:t>
            </a:r>
            <a:endParaRPr lang="en-US" altLang="zh-CN" sz="1600" dirty="0">
              <a:solidFill>
                <a:srgbClr val="184A7F"/>
              </a:solidFill>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96F1D47F-3275-251A-2D39-8BBBCBF452FD}"/>
              </a:ext>
            </a:extLst>
          </p:cNvPr>
          <p:cNvSpPr>
            <a:spLocks noGrp="1"/>
          </p:cNvSpPr>
          <p:nvPr>
            <p:ph type="sldNum" sz="quarter" idx="12"/>
          </p:nvPr>
        </p:nvSpPr>
        <p:spPr/>
        <p:txBody>
          <a:bodyPr/>
          <a:lstStyle/>
          <a:p>
            <a:fld id="{EADB07B0-9172-4DB0-AB84-456747B063D5}" type="slidenum">
              <a:rPr lang="zh-CN" altLang="en-US" smtClean="0"/>
              <a:t>30</a:t>
            </a:fld>
            <a:endParaRPr lang="zh-CN" altLang="en-US"/>
          </a:p>
        </p:txBody>
      </p:sp>
    </p:spTree>
    <p:extLst>
      <p:ext uri="{BB962C8B-B14F-4D97-AF65-F5344CB8AC3E}">
        <p14:creationId xmlns:p14="http://schemas.microsoft.com/office/powerpoint/2010/main" val="31594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84A7F"/>
        </a:solidFill>
        <a:effectLst/>
      </p:bgPr>
    </p:bg>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DA3B3D13-35C4-455C-9BFC-8C96B1ED0998}"/>
              </a:ext>
            </a:extLst>
          </p:cNvPr>
          <p:cNvSpPr/>
          <p:nvPr/>
        </p:nvSpPr>
        <p:spPr>
          <a:xfrm rot="5400000">
            <a:off x="1429868" y="-1420903"/>
            <a:ext cx="2209804" cy="5069540"/>
          </a:xfrm>
          <a:prstGeom prst="rtTriangle">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直角三角形 4">
            <a:extLst>
              <a:ext uri="{FF2B5EF4-FFF2-40B4-BE49-F238E27FC236}">
                <a16:creationId xmlns:a16="http://schemas.microsoft.com/office/drawing/2014/main" id="{CA510F93-E9D0-4EE5-A886-8027E63A212C}"/>
              </a:ext>
            </a:extLst>
          </p:cNvPr>
          <p:cNvSpPr/>
          <p:nvPr/>
        </p:nvSpPr>
        <p:spPr>
          <a:xfrm rot="16200000">
            <a:off x="8547846" y="3218328"/>
            <a:ext cx="2209804" cy="5069540"/>
          </a:xfrm>
          <a:prstGeom prst="rtTriangle">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4C52150B-4BF8-4677-8D38-55D28F6C5480}"/>
              </a:ext>
            </a:extLst>
          </p:cNvPr>
          <p:cNvSpPr txBox="1"/>
          <p:nvPr/>
        </p:nvSpPr>
        <p:spPr>
          <a:xfrm>
            <a:off x="916641" y="2644170"/>
            <a:ext cx="1035871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Q &amp; A</a:t>
            </a:r>
            <a:endParaRPr kumimoji="0" lang="zh-CN" altLang="en-US" sz="4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5376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Conclusion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96F1D47F-3275-251A-2D39-8BBBCBF452FD}"/>
              </a:ext>
            </a:extLst>
          </p:cNvPr>
          <p:cNvSpPr>
            <a:spLocks noGrp="1"/>
          </p:cNvSpPr>
          <p:nvPr>
            <p:ph type="sldNum" sz="quarter" idx="12"/>
          </p:nvPr>
        </p:nvSpPr>
        <p:spPr/>
        <p:txBody>
          <a:bodyPr/>
          <a:lstStyle/>
          <a:p>
            <a:fld id="{EADB07B0-9172-4DB0-AB84-456747B063D5}" type="slidenum">
              <a:rPr lang="zh-CN" altLang="en-US" smtClean="0"/>
              <a:t>32</a:t>
            </a:fld>
            <a:endParaRPr lang="zh-CN" altLang="en-US"/>
          </a:p>
        </p:txBody>
      </p:sp>
      <p:sp>
        <p:nvSpPr>
          <p:cNvPr id="5" name="文本框 4">
            <a:extLst>
              <a:ext uri="{FF2B5EF4-FFF2-40B4-BE49-F238E27FC236}">
                <a16:creationId xmlns:a16="http://schemas.microsoft.com/office/drawing/2014/main" id="{EA251D71-FB59-6635-44D5-6D7E36272542}"/>
              </a:ext>
            </a:extLst>
          </p:cNvPr>
          <p:cNvSpPr txBox="1"/>
          <p:nvPr/>
        </p:nvSpPr>
        <p:spPr>
          <a:xfrm>
            <a:off x="972476" y="1486979"/>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Take home message:</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2E0F1DB0-A190-ABCB-BABA-1FB77584261E}"/>
              </a:ext>
            </a:extLst>
          </p:cNvPr>
          <p:cNvSpPr txBox="1"/>
          <p:nvPr/>
        </p:nvSpPr>
        <p:spPr>
          <a:xfrm>
            <a:off x="1001864" y="2397566"/>
            <a:ext cx="9757084" cy="181588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solidFill>
                  <a:srgbClr val="184A7F"/>
                </a:solidFill>
                <a:latin typeface="Times New Roman" panose="02020603050405020304" pitchFamily="18" charset="0"/>
                <a:cs typeface="Times New Roman" panose="02020603050405020304" pitchFamily="18" charset="0"/>
              </a:rPr>
              <a:t>VDI provides a principled way to infer domain index.</a:t>
            </a:r>
          </a:p>
          <a:p>
            <a:pPr marL="457200" indent="-457200">
              <a:buFont typeface="Arial" panose="020B0604020202020204" pitchFamily="34" charset="0"/>
              <a:buChar char="•"/>
            </a:pPr>
            <a:r>
              <a:rPr lang="en-US" altLang="zh-CN" sz="2800" dirty="0">
                <a:solidFill>
                  <a:srgbClr val="184A7F"/>
                </a:solidFill>
                <a:latin typeface="Times New Roman" panose="02020603050405020304" pitchFamily="18" charset="0"/>
                <a:cs typeface="Times New Roman" panose="02020603050405020304" pitchFamily="18" charset="0"/>
              </a:rPr>
              <a:t>VDI improves both interpretability and performance of domain adaptation.</a:t>
            </a:r>
          </a:p>
          <a:p>
            <a:pPr marL="457200" indent="-457200">
              <a:buFont typeface="Arial" panose="020B0604020202020204" pitchFamily="34" charset="0"/>
              <a:buChar char="•"/>
            </a:pPr>
            <a:r>
              <a:rPr lang="en-US" altLang="zh-CN" sz="2800" dirty="0">
                <a:solidFill>
                  <a:srgbClr val="184A7F"/>
                </a:solidFill>
                <a:latin typeface="Times New Roman" panose="02020603050405020304" pitchFamily="18" charset="0"/>
                <a:cs typeface="Times New Roman" panose="02020603050405020304" pitchFamily="18" charset="0"/>
              </a:rPr>
              <a:t>VDI has theoretical guarantee. </a:t>
            </a:r>
          </a:p>
        </p:txBody>
      </p:sp>
      <p:pic>
        <p:nvPicPr>
          <p:cNvPr id="3" name="图片 2">
            <a:extLst>
              <a:ext uri="{FF2B5EF4-FFF2-40B4-BE49-F238E27FC236}">
                <a16:creationId xmlns:a16="http://schemas.microsoft.com/office/drawing/2014/main" id="{E84C4B8F-87DC-D1CD-9949-AFEFBC81D69F}"/>
              </a:ext>
            </a:extLst>
          </p:cNvPr>
          <p:cNvPicPr>
            <a:picLocks noChangeAspect="1"/>
          </p:cNvPicPr>
          <p:nvPr/>
        </p:nvPicPr>
        <p:blipFill>
          <a:blip r:embed="rId3"/>
          <a:stretch>
            <a:fillRect/>
          </a:stretch>
        </p:blipFill>
        <p:spPr>
          <a:xfrm>
            <a:off x="1058651" y="2454311"/>
            <a:ext cx="10568231" cy="2915038"/>
          </a:xfrm>
          <a:prstGeom prst="rect">
            <a:avLst/>
          </a:prstGeom>
        </p:spPr>
      </p:pic>
    </p:spTree>
    <p:extLst>
      <p:ext uri="{BB962C8B-B14F-4D97-AF65-F5344CB8AC3E}">
        <p14:creationId xmlns:p14="http://schemas.microsoft.com/office/powerpoint/2010/main" val="2560572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PGM for inferring domain indices</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839FA9B-4348-7F23-7825-1CC3476690B2}"/>
                  </a:ext>
                </a:extLst>
              </p:cNvPr>
              <p:cNvSpPr txBox="1"/>
              <p:nvPr/>
            </p:nvSpPr>
            <p:spPr>
              <a:xfrm>
                <a:off x="1553269" y="4614746"/>
                <a:ext cx="9535374" cy="1200329"/>
              </a:xfrm>
              <a:prstGeom prst="rect">
                <a:avLst/>
              </a:prstGeom>
              <a:noFill/>
            </p:spPr>
            <p:txBody>
              <a:bodyPr wrap="square" rtlCol="0">
                <a:spAutoFit/>
              </a:bodyPr>
              <a:lstStyle/>
              <a:p>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𝛼</m:t>
                    </m:r>
                  </m:oMath>
                </a14:m>
                <a:r>
                  <a:rPr lang="en-US" altLang="zh-CN" sz="2400" dirty="0">
                    <a:solidFill>
                      <a:srgbClr val="184A7F"/>
                    </a:solidFill>
                    <a:latin typeface="Times New Roman" panose="02020603050405020304" pitchFamily="18" charset="0"/>
                    <a:cs typeface="Times New Roman" panose="02020603050405020304" pitchFamily="18" charset="0"/>
                  </a:rPr>
                  <a:t>: prior of domain index,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𝑘</m:t>
                    </m:r>
                  </m:oMath>
                </a14:m>
                <a:r>
                  <a:rPr lang="en-US" altLang="zh-CN" sz="2400" dirty="0">
                    <a:solidFill>
                      <a:srgbClr val="184A7F"/>
                    </a:solidFill>
                    <a:latin typeface="Times New Roman" panose="02020603050405020304" pitchFamily="18" charset="0"/>
                    <a:cs typeface="Times New Roman" panose="02020603050405020304" pitchFamily="18" charset="0"/>
                  </a:rPr>
                  <a:t>: domain ID,</a:t>
                </a:r>
              </a:p>
              <a:p>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𝛽</m:t>
                        </m:r>
                      </m:e>
                      <m:sub>
                        <m:r>
                          <a:rPr lang="en-US" altLang="zh-CN" sz="2400" b="0" i="1" smtClean="0">
                            <a:solidFill>
                              <a:srgbClr val="184A7F"/>
                            </a:solidFill>
                            <a:latin typeface="Cambria Math" panose="02040503050406030204" pitchFamily="18" charset="0"/>
                            <a:cs typeface="Times New Roman" panose="02020603050405020304" pitchFamily="18" charset="0"/>
                          </a:rPr>
                          <m:t>𝑘</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global domain index (one instance per domain), </a:t>
                </a:r>
              </a:p>
              <a:p>
                <a14:m>
                  <m:oMath xmlns:m="http://schemas.openxmlformats.org/officeDocument/2006/math">
                    <m:r>
                      <a:rPr lang="en-US" altLang="zh-CN" sz="2400" b="0" i="1" smtClean="0">
                        <a:solidFill>
                          <a:srgbClr val="FF0000"/>
                        </a:solidFill>
                        <a:latin typeface="Cambria Math" panose="02040503050406030204" pitchFamily="18" charset="0"/>
                        <a:cs typeface="Times New Roman" panose="02020603050405020304" pitchFamily="18" charset="0"/>
                      </a:rPr>
                      <m:t>𝑢</m:t>
                    </m:r>
                  </m:oMath>
                </a14:m>
                <a:r>
                  <a:rPr lang="en-US" altLang="zh-CN" sz="2400" dirty="0">
                    <a:solidFill>
                      <a:srgbClr val="FF0000"/>
                    </a:solidFill>
                    <a:latin typeface="Times New Roman" panose="02020603050405020304" pitchFamily="18" charset="0"/>
                    <a:cs typeface="Times New Roman" panose="02020603050405020304" pitchFamily="18" charset="0"/>
                  </a:rPr>
                  <a:t>: local domain index (one instance per datum)</a:t>
                </a:r>
              </a:p>
            </p:txBody>
          </p:sp>
        </mc:Choice>
        <mc:Fallback xmlns="">
          <p:sp>
            <p:nvSpPr>
              <p:cNvPr id="14" name="文本框 13">
                <a:extLst>
                  <a:ext uri="{FF2B5EF4-FFF2-40B4-BE49-F238E27FC236}">
                    <a16:creationId xmlns:a16="http://schemas.microsoft.com/office/drawing/2014/main" id="{A839FA9B-4348-7F23-7825-1CC3476690B2}"/>
                  </a:ext>
                </a:extLst>
              </p:cNvPr>
              <p:cNvSpPr txBox="1">
                <a:spLocks noRot="1" noChangeAspect="1" noMove="1" noResize="1" noEditPoints="1" noAdjustHandles="1" noChangeArrowheads="1" noChangeShapeType="1" noTextEdit="1"/>
              </p:cNvSpPr>
              <p:nvPr/>
            </p:nvSpPr>
            <p:spPr>
              <a:xfrm>
                <a:off x="1553269" y="4614746"/>
                <a:ext cx="9535374" cy="1200329"/>
              </a:xfrm>
              <a:prstGeom prst="rect">
                <a:avLst/>
              </a:prstGeom>
              <a:blipFill>
                <a:blip r:embed="rId3"/>
                <a:stretch>
                  <a:fillRect l="-575" t="-4061" b="-10660"/>
                </a:stretch>
              </a:blipFill>
            </p:spPr>
            <p:txBody>
              <a:bodyPr/>
              <a:lstStyle/>
              <a:p>
                <a:r>
                  <a:rPr lang="zh-CN" altLang="en-US">
                    <a:noFill/>
                  </a:rPr>
                  <a:t> </a:t>
                </a:r>
              </a:p>
            </p:txBody>
          </p:sp>
        </mc:Fallback>
      </mc:AlternateContent>
      <p:sp>
        <p:nvSpPr>
          <p:cNvPr id="20" name="灯片编号占位符 19">
            <a:extLst>
              <a:ext uri="{FF2B5EF4-FFF2-40B4-BE49-F238E27FC236}">
                <a16:creationId xmlns:a16="http://schemas.microsoft.com/office/drawing/2014/main" id="{D7FD1B60-C871-7D1F-1454-94C13E8F9E4A}"/>
              </a:ext>
            </a:extLst>
          </p:cNvPr>
          <p:cNvSpPr>
            <a:spLocks noGrp="1"/>
          </p:cNvSpPr>
          <p:nvPr>
            <p:ph type="sldNum" sz="quarter" idx="12"/>
          </p:nvPr>
        </p:nvSpPr>
        <p:spPr/>
        <p:txBody>
          <a:bodyPr/>
          <a:lstStyle/>
          <a:p>
            <a:fld id="{EADB07B0-9172-4DB0-AB84-456747B063D5}" type="slidenum">
              <a:rPr lang="zh-CN" altLang="en-US" smtClean="0"/>
              <a:t>33</a:t>
            </a:fld>
            <a:endParaRPr lang="zh-CN" altLang="en-US"/>
          </a:p>
        </p:txBody>
      </p:sp>
      <p:grpSp>
        <p:nvGrpSpPr>
          <p:cNvPr id="8" name="组合 7">
            <a:extLst>
              <a:ext uri="{FF2B5EF4-FFF2-40B4-BE49-F238E27FC236}">
                <a16:creationId xmlns:a16="http://schemas.microsoft.com/office/drawing/2014/main" id="{23A0DA1B-06AE-6466-E98A-27D5921CA268}"/>
              </a:ext>
            </a:extLst>
          </p:cNvPr>
          <p:cNvGrpSpPr/>
          <p:nvPr/>
        </p:nvGrpSpPr>
        <p:grpSpPr>
          <a:xfrm>
            <a:off x="3827886" y="3022294"/>
            <a:ext cx="536895" cy="594277"/>
            <a:chOff x="3355597" y="1272274"/>
            <a:chExt cx="536895" cy="594277"/>
          </a:xfrm>
        </p:grpSpPr>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00A8BF93-9CF6-836D-D8E0-666999AAE8F4}"/>
                    </a:ext>
                  </a:extLst>
                </p:cNvPr>
                <p:cNvSpPr/>
                <p:nvPr/>
              </p:nvSpPr>
              <p:spPr>
                <a:xfrm>
                  <a:off x="3355597" y="1329656"/>
                  <a:ext cx="536895" cy="536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10" name="椭圆 9">
                  <a:extLst>
                    <a:ext uri="{FF2B5EF4-FFF2-40B4-BE49-F238E27FC236}">
                      <a16:creationId xmlns:a16="http://schemas.microsoft.com/office/drawing/2014/main" id="{00A8BF93-9CF6-836D-D8E0-666999AAE8F4}"/>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4"/>
                  <a:stretch>
                    <a:fillRect t="-14444"/>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AC93A21-04F0-9D84-290A-6EB90979EFCD}"/>
                    </a:ext>
                  </a:extLst>
                </p:cNvPr>
                <p:cNvSpPr txBox="1"/>
                <p:nvPr/>
              </p:nvSpPr>
              <p:spPr>
                <a:xfrm>
                  <a:off x="3367642" y="1272274"/>
                  <a:ext cx="524503" cy="584775"/>
                </a:xfrm>
                <a:prstGeom prst="rect">
                  <a:avLst/>
                </a:prstGeom>
                <a:noFill/>
                <a:ln>
                  <a:noFill/>
                </a:ln>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3200" b="1" i="0" smtClean="0">
                            <a:solidFill>
                              <a:srgbClr val="FF0000"/>
                            </a:solidFill>
                            <a:latin typeface="Cambria Math" panose="02040503050406030204" pitchFamily="18" charset="0"/>
                          </a:rPr>
                          <m:t>𝐮</m:t>
                        </m:r>
                      </m:oMath>
                    </m:oMathPara>
                  </a14:m>
                  <a:endParaRPr lang="zh-CN" altLang="en-US" sz="3200" b="1" dirty="0">
                    <a:solidFill>
                      <a:srgbClr val="FF0000"/>
                    </a:solidFill>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AAC93A21-04F0-9D84-290A-6EB90979EFCD}"/>
                    </a:ext>
                  </a:extLst>
                </p:cNvPr>
                <p:cNvSpPr txBox="1">
                  <a:spLocks noRot="1" noChangeAspect="1" noMove="1" noResize="1" noEditPoints="1" noAdjustHandles="1" noChangeArrowheads="1" noChangeShapeType="1" noTextEdit="1"/>
                </p:cNvSpPr>
                <p:nvPr/>
              </p:nvSpPr>
              <p:spPr>
                <a:xfrm>
                  <a:off x="3367642" y="1272274"/>
                  <a:ext cx="524503" cy="584775"/>
                </a:xfrm>
                <a:prstGeom prst="rect">
                  <a:avLst/>
                </a:prstGeom>
                <a:blipFill>
                  <a:blip r:embed="rId5"/>
                  <a:stretch>
                    <a:fillRect/>
                  </a:stretch>
                </a:blipFill>
                <a:ln>
                  <a:noFill/>
                </a:ln>
              </p:spPr>
              <p:txBody>
                <a:bodyPr/>
                <a:lstStyle/>
                <a:p>
                  <a:r>
                    <a:rPr lang="zh-CN" altLang="en-US">
                      <a:noFill/>
                    </a:rPr>
                    <a:t> </a:t>
                  </a:r>
                </a:p>
              </p:txBody>
            </p:sp>
          </mc:Fallback>
        </mc:AlternateContent>
      </p:grpSp>
      <p:sp>
        <p:nvSpPr>
          <p:cNvPr id="29" name="矩形: 圆角 28">
            <a:extLst>
              <a:ext uri="{FF2B5EF4-FFF2-40B4-BE49-F238E27FC236}">
                <a16:creationId xmlns:a16="http://schemas.microsoft.com/office/drawing/2014/main" id="{342BB0DC-6741-D4EA-D77A-4906E948A8A9}"/>
              </a:ext>
            </a:extLst>
          </p:cNvPr>
          <p:cNvSpPr/>
          <p:nvPr/>
        </p:nvSpPr>
        <p:spPr>
          <a:xfrm>
            <a:off x="3464527" y="1892588"/>
            <a:ext cx="2836922" cy="1916843"/>
          </a:xfrm>
          <a:prstGeom prst="roundRect">
            <a:avLst>
              <a:gd name="adj" fmla="val 107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D496CD84-E40B-EF1E-7B00-A217334A7520}"/>
              </a:ext>
            </a:extLst>
          </p:cNvPr>
          <p:cNvSpPr/>
          <p:nvPr/>
        </p:nvSpPr>
        <p:spPr>
          <a:xfrm>
            <a:off x="2339327" y="1747406"/>
            <a:ext cx="4056434" cy="2220598"/>
          </a:xfrm>
          <a:prstGeom prst="roundRect">
            <a:avLst>
              <a:gd name="adj" fmla="val 9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A609C81-5195-BA04-840D-A26BDB4D6091}"/>
                  </a:ext>
                </a:extLst>
              </p:cNvPr>
              <p:cNvSpPr txBox="1"/>
              <p:nvPr/>
            </p:nvSpPr>
            <p:spPr>
              <a:xfrm>
                <a:off x="2542659" y="1755618"/>
                <a:ext cx="35443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𝑁</m:t>
                      </m:r>
                    </m:oMath>
                  </m:oMathPara>
                </a14:m>
                <a:endParaRPr lang="zh-CN" altLang="en-US" sz="3200" dirty="0"/>
              </a:p>
            </p:txBody>
          </p:sp>
        </mc:Choice>
        <mc:Fallback xmlns="">
          <p:sp>
            <p:nvSpPr>
              <p:cNvPr id="31" name="文本框 30">
                <a:extLst>
                  <a:ext uri="{FF2B5EF4-FFF2-40B4-BE49-F238E27FC236}">
                    <a16:creationId xmlns:a16="http://schemas.microsoft.com/office/drawing/2014/main" id="{BA609C81-5195-BA04-840D-A26BDB4D6091}"/>
                  </a:ext>
                </a:extLst>
              </p:cNvPr>
              <p:cNvSpPr txBox="1">
                <a:spLocks noRot="1" noChangeAspect="1" noMove="1" noResize="1" noEditPoints="1" noAdjustHandles="1" noChangeArrowheads="1" noChangeShapeType="1" noTextEdit="1"/>
              </p:cNvSpPr>
              <p:nvPr/>
            </p:nvSpPr>
            <p:spPr>
              <a:xfrm>
                <a:off x="2542659" y="1755618"/>
                <a:ext cx="354435" cy="584775"/>
              </a:xfrm>
              <a:prstGeom prst="rect">
                <a:avLst/>
              </a:prstGeom>
              <a:blipFill>
                <a:blip r:embed="rId6"/>
                <a:stretch>
                  <a:fillRect r="-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7DF63A4-D96D-9775-1D4A-A055D9897291}"/>
                  </a:ext>
                </a:extLst>
              </p:cNvPr>
              <p:cNvSpPr txBox="1"/>
              <p:nvPr/>
            </p:nvSpPr>
            <p:spPr>
              <a:xfrm>
                <a:off x="5632406" y="3039447"/>
                <a:ext cx="6266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𝐷</m:t>
                          </m:r>
                        </m:e>
                        <m:sub>
                          <m:r>
                            <a:rPr lang="en-US" altLang="zh-CN" sz="3200" b="0" i="1" smtClean="0">
                              <a:latin typeface="Cambria Math" panose="02040503050406030204" pitchFamily="18" charset="0"/>
                            </a:rPr>
                            <m:t>𝑘</m:t>
                          </m:r>
                        </m:sub>
                      </m:sSub>
                    </m:oMath>
                  </m:oMathPara>
                </a14:m>
                <a:endParaRPr lang="zh-CN" altLang="en-US" sz="3200" dirty="0"/>
              </a:p>
            </p:txBody>
          </p:sp>
        </mc:Choice>
        <mc:Fallback xmlns="">
          <p:sp>
            <p:nvSpPr>
              <p:cNvPr id="32" name="文本框 31">
                <a:extLst>
                  <a:ext uri="{FF2B5EF4-FFF2-40B4-BE49-F238E27FC236}">
                    <a16:creationId xmlns:a16="http://schemas.microsoft.com/office/drawing/2014/main" id="{27DF63A4-D96D-9775-1D4A-A055D9897291}"/>
                  </a:ext>
                </a:extLst>
              </p:cNvPr>
              <p:cNvSpPr txBox="1">
                <a:spLocks noRot="1" noChangeAspect="1" noMove="1" noResize="1" noEditPoints="1" noAdjustHandles="1" noChangeArrowheads="1" noChangeShapeType="1" noTextEdit="1"/>
              </p:cNvSpPr>
              <p:nvPr/>
            </p:nvSpPr>
            <p:spPr>
              <a:xfrm>
                <a:off x="5632406" y="3039447"/>
                <a:ext cx="626671" cy="584775"/>
              </a:xfrm>
              <a:prstGeom prst="rect">
                <a:avLst/>
              </a:prstGeom>
              <a:blipFill>
                <a:blip r:embed="rId7"/>
                <a:stretch>
                  <a:fillRect/>
                </a:stretch>
              </a:blipFill>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8A42BF0E-DBE7-F8AD-306F-A90BA693BDAC}"/>
              </a:ext>
            </a:extLst>
          </p:cNvPr>
          <p:cNvGrpSpPr/>
          <p:nvPr/>
        </p:nvGrpSpPr>
        <p:grpSpPr>
          <a:xfrm>
            <a:off x="2655175" y="3071267"/>
            <a:ext cx="707373" cy="546865"/>
            <a:chOff x="3313113" y="1319686"/>
            <a:chExt cx="707373" cy="546865"/>
          </a:xfrm>
        </p:grpSpPr>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2F6170F8-AF26-E8DA-5F48-BFC0AACBE8E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3" name="椭圆 2">
                  <a:extLst>
                    <a:ext uri="{FF2B5EF4-FFF2-40B4-BE49-F238E27FC236}">
                      <a16:creationId xmlns:a16="http://schemas.microsoft.com/office/drawing/2014/main" id="{9805256F-CDCD-3F29-CB18-28BF5242346A}"/>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2"/>
                  <a:stretch>
                    <a:fillRect t="-13187"/>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0C835E5-6B41-3626-7B72-D7CBD17315AD}"/>
                    </a:ext>
                  </a:extLst>
                </p:cNvPr>
                <p:cNvSpPr txBox="1"/>
                <p:nvPr/>
              </p:nvSpPr>
              <p:spPr>
                <a:xfrm>
                  <a:off x="3313113" y="1319686"/>
                  <a:ext cx="70737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𝜷</m:t>
                            </m:r>
                          </m:e>
                          <m:sub>
                            <m:r>
                              <a:rPr lang="en-US" altLang="zh-CN" sz="2800" b="0" i="1" smtClean="0">
                                <a:latin typeface="Cambria Math" panose="02040503050406030204" pitchFamily="18" charset="0"/>
                              </a:rPr>
                              <m:t>𝑘</m:t>
                            </m:r>
                          </m:sub>
                        </m:sSub>
                      </m:oMath>
                    </m:oMathPara>
                  </a14:m>
                  <a:endParaRPr lang="en-US" altLang="zh-CN" b="0" dirty="0"/>
                </a:p>
              </p:txBody>
            </p:sp>
          </mc:Choice>
          <mc:Fallback xmlns="">
            <p:sp>
              <p:nvSpPr>
                <p:cNvPr id="35" name="文本框 34">
                  <a:extLst>
                    <a:ext uri="{FF2B5EF4-FFF2-40B4-BE49-F238E27FC236}">
                      <a16:creationId xmlns:a16="http://schemas.microsoft.com/office/drawing/2014/main" id="{10C835E5-6B41-3626-7B72-D7CBD17315AD}"/>
                    </a:ext>
                  </a:extLst>
                </p:cNvPr>
                <p:cNvSpPr txBox="1">
                  <a:spLocks noRot="1" noChangeAspect="1" noMove="1" noResize="1" noEditPoints="1" noAdjustHandles="1" noChangeArrowheads="1" noChangeShapeType="1" noTextEdit="1"/>
                </p:cNvSpPr>
                <p:nvPr/>
              </p:nvSpPr>
              <p:spPr>
                <a:xfrm>
                  <a:off x="3313113" y="1319686"/>
                  <a:ext cx="707373" cy="523220"/>
                </a:xfrm>
                <a:prstGeom prst="rect">
                  <a:avLst/>
                </a:prstGeom>
                <a:blipFill>
                  <a:blip r:embed="rId13"/>
                  <a:stretch>
                    <a:fillRect/>
                  </a:stretch>
                </a:blipFill>
              </p:spPr>
              <p:txBody>
                <a:bodyPr/>
                <a:lstStyle/>
                <a:p>
                  <a:r>
                    <a:rPr lang="zh-CN" altLang="en-US">
                      <a:noFill/>
                    </a:rPr>
                    <a:t> </a:t>
                  </a:r>
                </a:p>
              </p:txBody>
            </p:sp>
          </mc:Fallback>
        </mc:AlternateContent>
      </p:grpSp>
      <p:cxnSp>
        <p:nvCxnSpPr>
          <p:cNvPr id="36" name="直接箭头连接符 35">
            <a:extLst>
              <a:ext uri="{FF2B5EF4-FFF2-40B4-BE49-F238E27FC236}">
                <a16:creationId xmlns:a16="http://schemas.microsoft.com/office/drawing/2014/main" id="{4B3C62BE-B88B-B739-DBA6-C07A3762FD4C}"/>
              </a:ext>
            </a:extLst>
          </p:cNvPr>
          <p:cNvCxnSpPr>
            <a:cxnSpLocks/>
            <a:stCxn id="34" idx="6"/>
            <a:endCxn id="10" idx="2"/>
          </p:cNvCxnSpPr>
          <p:nvPr/>
        </p:nvCxnSpPr>
        <p:spPr>
          <a:xfrm flipV="1">
            <a:off x="3234554" y="3348124"/>
            <a:ext cx="593332" cy="15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3643E88-F78F-A22F-D2D2-EE9770C0E1B5}"/>
              </a:ext>
            </a:extLst>
          </p:cNvPr>
          <p:cNvGrpSpPr/>
          <p:nvPr/>
        </p:nvGrpSpPr>
        <p:grpSpPr>
          <a:xfrm>
            <a:off x="1553269" y="3078613"/>
            <a:ext cx="546305" cy="557388"/>
            <a:chOff x="3355597" y="1309163"/>
            <a:chExt cx="546305" cy="557388"/>
          </a:xfrm>
        </p:grpSpPr>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E6FC0419-30FE-91F0-CAD3-C84F94599250}"/>
                    </a:ext>
                  </a:extLst>
                </p:cNvPr>
                <p:cNvSpPr/>
                <p:nvPr/>
              </p:nvSpPr>
              <p:spPr>
                <a:xfrm>
                  <a:off x="3355597" y="1329656"/>
                  <a:ext cx="536895" cy="536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14:m>
                    <m:oMath xmlns:m="http://schemas.openxmlformats.org/officeDocument/2006/math">
                      <m:r>
                        <m:rPr>
                          <m:sty m:val="p"/>
                        </m:rPr>
                        <a:rPr lang="en-US" altLang="zh-CN" i="1" dirty="0">
                          <a:latin typeface="Cambria Math" panose="02040503050406030204" pitchFamily="18" charset="0"/>
                        </a:rPr>
                        <m:t>x</m:t>
                      </m:r>
                    </m:oMath>
                  </a14:m>
                  <a:endParaRPr lang="zh-CN" altLang="en-US" dirty="0"/>
                </a:p>
              </p:txBody>
            </p:sp>
          </mc:Choice>
          <mc:Fallback xmlns="">
            <p:sp>
              <p:nvSpPr>
                <p:cNvPr id="22" name="椭圆 21">
                  <a:extLst>
                    <a:ext uri="{FF2B5EF4-FFF2-40B4-BE49-F238E27FC236}">
                      <a16:creationId xmlns:a16="http://schemas.microsoft.com/office/drawing/2014/main" id="{CB1F335E-57A0-1A0B-6DA3-93460E9249CF}"/>
                    </a:ext>
                  </a:extLst>
                </p:cNvPr>
                <p:cNvSpPr>
                  <a:spLocks noRot="1" noChangeAspect="1" noMove="1" noResize="1" noEditPoints="1" noAdjustHandles="1" noChangeArrowheads="1" noChangeShapeType="1" noTextEdit="1"/>
                </p:cNvSpPr>
                <p:nvPr/>
              </p:nvSpPr>
              <p:spPr>
                <a:xfrm>
                  <a:off x="3355597" y="1329656"/>
                  <a:ext cx="536895" cy="536895"/>
                </a:xfrm>
                <a:prstGeom prst="ellipse">
                  <a:avLst/>
                </a:prstGeom>
                <a:blipFill>
                  <a:blip r:embed="rId14"/>
                  <a:stretch>
                    <a:fillRect t="-144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CB8E195-848F-DA3F-7D28-8943EE3175EA}"/>
                    </a:ext>
                  </a:extLst>
                </p:cNvPr>
                <p:cNvSpPr txBox="1"/>
                <p:nvPr/>
              </p:nvSpPr>
              <p:spPr>
                <a:xfrm>
                  <a:off x="3377399" y="1309163"/>
                  <a:ext cx="524503" cy="523220"/>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altLang="zh-CN" sz="2800" b="1" i="1" smtClean="0">
                            <a:latin typeface="Cambria Math" panose="02040503050406030204" pitchFamily="18" charset="0"/>
                          </a:rPr>
                          <m:t>𝜶</m:t>
                        </m:r>
                      </m:oMath>
                    </m:oMathPara>
                  </a14:m>
                  <a:endParaRPr lang="zh-CN" altLang="en-US" sz="2800" b="1" dirty="0"/>
                </a:p>
              </p:txBody>
            </p:sp>
          </mc:Choice>
          <mc:Fallback xmlns="">
            <p:sp>
              <p:nvSpPr>
                <p:cNvPr id="39" name="文本框 38">
                  <a:extLst>
                    <a:ext uri="{FF2B5EF4-FFF2-40B4-BE49-F238E27FC236}">
                      <a16:creationId xmlns:a16="http://schemas.microsoft.com/office/drawing/2014/main" id="{7CB8E195-848F-DA3F-7D28-8943EE3175EA}"/>
                    </a:ext>
                  </a:extLst>
                </p:cNvPr>
                <p:cNvSpPr txBox="1">
                  <a:spLocks noRot="1" noChangeAspect="1" noMove="1" noResize="1" noEditPoints="1" noAdjustHandles="1" noChangeArrowheads="1" noChangeShapeType="1" noTextEdit="1"/>
                </p:cNvSpPr>
                <p:nvPr/>
              </p:nvSpPr>
              <p:spPr>
                <a:xfrm>
                  <a:off x="3377399" y="1309163"/>
                  <a:ext cx="524503" cy="523220"/>
                </a:xfrm>
                <a:prstGeom prst="rect">
                  <a:avLst/>
                </a:prstGeom>
                <a:blipFill>
                  <a:blip r:embed="rId15"/>
                  <a:stretch>
                    <a:fillRect/>
                  </a:stretch>
                </a:blipFill>
              </p:spPr>
              <p:txBody>
                <a:bodyPr/>
                <a:lstStyle/>
                <a:p>
                  <a:r>
                    <a:rPr lang="zh-CN" altLang="en-US">
                      <a:noFill/>
                    </a:rPr>
                    <a:t> </a:t>
                  </a:r>
                </a:p>
              </p:txBody>
            </p:sp>
          </mc:Fallback>
        </mc:AlternateContent>
      </p:grpSp>
      <p:cxnSp>
        <p:nvCxnSpPr>
          <p:cNvPr id="40" name="直接箭头连接符 39">
            <a:extLst>
              <a:ext uri="{FF2B5EF4-FFF2-40B4-BE49-F238E27FC236}">
                <a16:creationId xmlns:a16="http://schemas.microsoft.com/office/drawing/2014/main" id="{9B08DDF2-74C6-8E52-40CA-8380174459F8}"/>
              </a:ext>
            </a:extLst>
          </p:cNvPr>
          <p:cNvCxnSpPr>
            <a:cxnSpLocks/>
          </p:cNvCxnSpPr>
          <p:nvPr/>
        </p:nvCxnSpPr>
        <p:spPr>
          <a:xfrm>
            <a:off x="2090164" y="3364332"/>
            <a:ext cx="6074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745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96F1D47F-3275-251A-2D39-8BBBCBF452FD}"/>
              </a:ext>
            </a:extLst>
          </p:cNvPr>
          <p:cNvSpPr>
            <a:spLocks noGrp="1"/>
          </p:cNvSpPr>
          <p:nvPr>
            <p:ph type="sldNum" sz="quarter" idx="12"/>
          </p:nvPr>
        </p:nvSpPr>
        <p:spPr/>
        <p:txBody>
          <a:bodyPr/>
          <a:lstStyle/>
          <a:p>
            <a:fld id="{EADB07B0-9172-4DB0-AB84-456747B063D5}" type="slidenum">
              <a:rPr lang="zh-CN" altLang="en-US" smtClean="0"/>
              <a:t>34</a:t>
            </a:fld>
            <a:endParaRPr lang="zh-CN" altLang="en-US"/>
          </a:p>
        </p:txBody>
      </p:sp>
      <p:sp>
        <p:nvSpPr>
          <p:cNvPr id="5" name="文本框 4">
            <a:extLst>
              <a:ext uri="{FF2B5EF4-FFF2-40B4-BE49-F238E27FC236}">
                <a16:creationId xmlns:a16="http://schemas.microsoft.com/office/drawing/2014/main" id="{EA251D71-FB59-6635-44D5-6D7E36272542}"/>
              </a:ext>
            </a:extLst>
          </p:cNvPr>
          <p:cNvSpPr txBox="1"/>
          <p:nvPr/>
        </p:nvSpPr>
        <p:spPr>
          <a:xfrm>
            <a:off x="1217458" y="4340386"/>
            <a:ext cx="5634801" cy="523220"/>
          </a:xfrm>
          <a:prstGeom prst="rect">
            <a:avLst/>
          </a:prstGeom>
          <a:noFill/>
        </p:spPr>
        <p:txBody>
          <a:bodyPr wrap="square" rtlCol="0">
            <a:spAutoFit/>
          </a:bodyPr>
          <a:lstStyle/>
          <a:p>
            <a:r>
              <a:rPr lang="en-US" altLang="zh-CN" sz="2800" dirty="0">
                <a:solidFill>
                  <a:srgbClr val="ED982E"/>
                </a:solidFill>
                <a:latin typeface="Times New Roman" panose="02020603050405020304" pitchFamily="18" charset="0"/>
                <a:cs typeface="Times New Roman" panose="02020603050405020304" pitchFamily="18" charset="0"/>
              </a:rPr>
              <a:t>Reference</a:t>
            </a:r>
            <a:endParaRPr lang="zh-CN" altLang="en-US" sz="2800" dirty="0">
              <a:solidFill>
                <a:srgbClr val="ED982E"/>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2E0F1DB0-A190-ABCB-BABA-1FB77584261E}"/>
              </a:ext>
            </a:extLst>
          </p:cNvPr>
          <p:cNvSpPr txBox="1"/>
          <p:nvPr/>
        </p:nvSpPr>
        <p:spPr>
          <a:xfrm>
            <a:off x="1217458" y="4925163"/>
            <a:ext cx="9757084" cy="1323439"/>
          </a:xfrm>
          <a:prstGeom prst="rect">
            <a:avLst/>
          </a:prstGeom>
          <a:noFill/>
        </p:spPr>
        <p:txBody>
          <a:bodyPr wrap="square" rtlCol="0">
            <a:spAutoFit/>
          </a:bodyPr>
          <a:lstStyle/>
          <a:p>
            <a:r>
              <a:rPr lang="en-US" altLang="zh-CN" sz="2000" dirty="0">
                <a:solidFill>
                  <a:srgbClr val="184A7F"/>
                </a:solidFill>
                <a:latin typeface="Times New Roman" panose="02020603050405020304" pitchFamily="18" charset="0"/>
                <a:cs typeface="Times New Roman" panose="02020603050405020304" pitchFamily="18" charset="0"/>
              </a:rPr>
              <a:t>[1] Hao Wang, Hao He, and Dina </a:t>
            </a:r>
            <a:r>
              <a:rPr lang="en-US" altLang="zh-CN" sz="2000" dirty="0" err="1">
                <a:solidFill>
                  <a:srgbClr val="184A7F"/>
                </a:solidFill>
                <a:latin typeface="Times New Roman" panose="02020603050405020304" pitchFamily="18" charset="0"/>
                <a:cs typeface="Times New Roman" panose="02020603050405020304" pitchFamily="18" charset="0"/>
              </a:rPr>
              <a:t>Katabi</a:t>
            </a:r>
            <a:r>
              <a:rPr lang="en-US" altLang="zh-CN" sz="2000" dirty="0">
                <a:solidFill>
                  <a:srgbClr val="184A7F"/>
                </a:solidFill>
                <a:latin typeface="Times New Roman" panose="02020603050405020304" pitchFamily="18" charset="0"/>
                <a:cs typeface="Times New Roman" panose="02020603050405020304" pitchFamily="18" charset="0"/>
              </a:rPr>
              <a:t>. Continuously indexed domain adaptation. In ICML, 2020.</a:t>
            </a:r>
          </a:p>
          <a:p>
            <a:r>
              <a:rPr lang="en-US" altLang="zh-CN" sz="2000" dirty="0">
                <a:solidFill>
                  <a:srgbClr val="184A7F"/>
                </a:solidFill>
                <a:latin typeface="Times New Roman" panose="02020603050405020304" pitchFamily="18" charset="0"/>
                <a:cs typeface="Times New Roman" panose="02020603050405020304" pitchFamily="18" charset="0"/>
              </a:rPr>
              <a:t>[2] </a:t>
            </a:r>
            <a:r>
              <a:rPr lang="en-US" altLang="zh-CN" sz="2000" dirty="0" err="1">
                <a:solidFill>
                  <a:srgbClr val="184A7F"/>
                </a:solidFill>
                <a:latin typeface="Times New Roman" panose="02020603050405020304" pitchFamily="18" charset="0"/>
                <a:cs typeface="Times New Roman" panose="02020603050405020304" pitchFamily="18" charset="0"/>
              </a:rPr>
              <a:t>Zihao</a:t>
            </a:r>
            <a:r>
              <a:rPr lang="en-US" altLang="zh-CN" sz="2000" dirty="0">
                <a:solidFill>
                  <a:srgbClr val="184A7F"/>
                </a:solidFill>
                <a:latin typeface="Times New Roman" panose="02020603050405020304" pitchFamily="18" charset="0"/>
                <a:cs typeface="Times New Roman" panose="02020603050405020304" pitchFamily="18" charset="0"/>
              </a:rPr>
              <a:t> Xu, Guang-He Lee, </a:t>
            </a:r>
            <a:r>
              <a:rPr lang="en-US" altLang="zh-CN" sz="2000" dirty="0" err="1">
                <a:solidFill>
                  <a:srgbClr val="184A7F"/>
                </a:solidFill>
                <a:latin typeface="Times New Roman" panose="02020603050405020304" pitchFamily="18" charset="0"/>
                <a:cs typeface="Times New Roman" panose="02020603050405020304" pitchFamily="18" charset="0"/>
              </a:rPr>
              <a:t>Yuyang</a:t>
            </a:r>
            <a:r>
              <a:rPr lang="en-US" altLang="zh-CN" sz="2000" dirty="0">
                <a:solidFill>
                  <a:srgbClr val="184A7F"/>
                </a:solidFill>
                <a:latin typeface="Times New Roman" panose="02020603050405020304" pitchFamily="18" charset="0"/>
                <a:cs typeface="Times New Roman" panose="02020603050405020304" pitchFamily="18" charset="0"/>
              </a:rPr>
              <a:t> Wang, Hao Wang, et al. Graph-relational domain adaptation. In ICLR, 2022.</a:t>
            </a:r>
          </a:p>
        </p:txBody>
      </p:sp>
      <p:sp>
        <p:nvSpPr>
          <p:cNvPr id="3" name="文本框 2">
            <a:extLst>
              <a:ext uri="{FF2B5EF4-FFF2-40B4-BE49-F238E27FC236}">
                <a16:creationId xmlns:a16="http://schemas.microsoft.com/office/drawing/2014/main" id="{7570E44A-7179-4342-9F2B-1E0D529B72B0}"/>
              </a:ext>
            </a:extLst>
          </p:cNvPr>
          <p:cNvSpPr txBox="1"/>
          <p:nvPr/>
        </p:nvSpPr>
        <p:spPr>
          <a:xfrm>
            <a:off x="916640" y="2813804"/>
            <a:ext cx="10358719" cy="830997"/>
          </a:xfrm>
          <a:prstGeom prst="rect">
            <a:avLst/>
          </a:prstGeom>
          <a:noFill/>
        </p:spPr>
        <p:txBody>
          <a:bodyPr wrap="square" rtlCol="0">
            <a:spAutoFit/>
          </a:bodyPr>
          <a:lstStyle/>
          <a:p>
            <a:pPr algn="ctr"/>
            <a:r>
              <a:rPr lang="en-US" altLang="zh-CN" sz="4800" dirty="0">
                <a:solidFill>
                  <a:srgbClr val="184A7F"/>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467651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 Adaptation</a:t>
            </a:r>
          </a:p>
        </p:txBody>
      </p:sp>
      <p:sp>
        <p:nvSpPr>
          <p:cNvPr id="8" name="文本框 7">
            <a:extLst>
              <a:ext uri="{FF2B5EF4-FFF2-40B4-BE49-F238E27FC236}">
                <a16:creationId xmlns:a16="http://schemas.microsoft.com/office/drawing/2014/main" id="{71CF8230-CA47-4B81-A0A5-858F7142C88F}"/>
              </a:ext>
            </a:extLst>
          </p:cNvPr>
          <p:cNvSpPr txBox="1"/>
          <p:nvPr/>
        </p:nvSpPr>
        <p:spPr>
          <a:xfrm>
            <a:off x="742333" y="1317677"/>
            <a:ext cx="8885197"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Continuously Indexed Domain Adaptation (CIDA)</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83274AEF-1C05-173C-930B-8047E6C5880C}"/>
              </a:ext>
            </a:extLst>
          </p:cNvPr>
          <p:cNvSpPr>
            <a:spLocks noGrp="1"/>
          </p:cNvSpPr>
          <p:nvPr>
            <p:ph type="sldNum" sz="quarter" idx="12"/>
          </p:nvPr>
        </p:nvSpPr>
        <p:spPr/>
        <p:txBody>
          <a:bodyPr/>
          <a:lstStyle/>
          <a:p>
            <a:fld id="{EADB07B0-9172-4DB0-AB84-456747B063D5}" type="slidenum">
              <a:rPr lang="zh-CN" altLang="en-US" smtClean="0"/>
              <a:t>35</a:t>
            </a:fld>
            <a:endParaRPr lang="zh-CN" altLang="en-US"/>
          </a:p>
        </p:txBody>
      </p:sp>
      <p:sp>
        <p:nvSpPr>
          <p:cNvPr id="2" name="Flowchart: Manual Operation 6">
            <a:extLst>
              <a:ext uri="{FF2B5EF4-FFF2-40B4-BE49-F238E27FC236}">
                <a16:creationId xmlns:a16="http://schemas.microsoft.com/office/drawing/2014/main" id="{AE90F87F-3AD8-D5C9-A729-0617473F5213}"/>
              </a:ext>
            </a:extLst>
          </p:cNvPr>
          <p:cNvSpPr/>
          <p:nvPr/>
        </p:nvSpPr>
        <p:spPr>
          <a:xfrm rot="16200000">
            <a:off x="3876229" y="2790008"/>
            <a:ext cx="1223010" cy="811530"/>
          </a:xfrm>
          <a:prstGeom prst="flowChartManualOperation">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Flowchart: Manual Operation 8">
            <a:extLst>
              <a:ext uri="{FF2B5EF4-FFF2-40B4-BE49-F238E27FC236}">
                <a16:creationId xmlns:a16="http://schemas.microsoft.com/office/drawing/2014/main" id="{AD0DA5F6-FDEA-C70E-1E99-091ED7E4F244}"/>
              </a:ext>
            </a:extLst>
          </p:cNvPr>
          <p:cNvSpPr/>
          <p:nvPr/>
        </p:nvSpPr>
        <p:spPr>
          <a:xfrm rot="5400000" flipH="1">
            <a:off x="6393245" y="2790007"/>
            <a:ext cx="1223010" cy="811530"/>
          </a:xfrm>
          <a:prstGeom prst="flowChartManualOperation">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TextBox 9">
                <a:extLst>
                  <a:ext uri="{FF2B5EF4-FFF2-40B4-BE49-F238E27FC236}">
                    <a16:creationId xmlns:a16="http://schemas.microsoft.com/office/drawing/2014/main" id="{9C5BFEE6-2A9F-3FE5-AC6A-FB9B25153304}"/>
                  </a:ext>
                </a:extLst>
              </p:cNvPr>
              <p:cNvSpPr txBox="1"/>
              <p:nvPr/>
            </p:nvSpPr>
            <p:spPr>
              <a:xfrm>
                <a:off x="2275317" y="2630521"/>
                <a:ext cx="904094" cy="461665"/>
              </a:xfrm>
              <a:prstGeom prst="rect">
                <a:avLst/>
              </a:prstGeom>
              <a:noFill/>
            </p:spPr>
            <p:txBody>
              <a:bodyPr wrap="none" lIns="0" tIns="0" rIns="0" bIns="0" rtlCol="0">
                <a:spAutoFit/>
              </a:bodyPr>
              <a:lstStyle/>
              <a:p>
                <a:r>
                  <a:rPr lang="en-US" altLang="zh-CN" sz="2400" dirty="0">
                    <a:latin typeface="Corbel" panose="020B0503020204020204" pitchFamily="34" charset="0"/>
                  </a:rPr>
                  <a:t>Data</a:t>
                </a:r>
                <a:r>
                  <a:rPr lang="en-US" altLang="zh-CN" sz="3000" b="1" dirty="0"/>
                  <a:t> </a:t>
                </a:r>
                <a14:m>
                  <m:oMath xmlns:m="http://schemas.openxmlformats.org/officeDocument/2006/math">
                    <m:r>
                      <a:rPr lang="en-US" altLang="zh-CN" sz="3000" b="1" i="0" smtClean="0">
                        <a:latin typeface="Cambria Math" panose="02040503050406030204" pitchFamily="18" charset="0"/>
                      </a:rPr>
                      <m:t>𝐱</m:t>
                    </m:r>
                  </m:oMath>
                </a14:m>
                <a:endParaRPr lang="zh-CN" altLang="en-US" sz="3000" b="1" dirty="0"/>
              </a:p>
            </p:txBody>
          </p:sp>
        </mc:Choice>
        <mc:Fallback xmlns="">
          <p:sp>
            <p:nvSpPr>
              <p:cNvPr id="11" name="TextBox 9">
                <a:extLst>
                  <a:ext uri="{FF2B5EF4-FFF2-40B4-BE49-F238E27FC236}">
                    <a16:creationId xmlns:a16="http://schemas.microsoft.com/office/drawing/2014/main" id="{9C5BFEE6-2A9F-3FE5-AC6A-FB9B25153304}"/>
                  </a:ext>
                </a:extLst>
              </p:cNvPr>
              <p:cNvSpPr txBox="1">
                <a:spLocks noRot="1" noChangeAspect="1" noMove="1" noResize="1" noEditPoints="1" noAdjustHandles="1" noChangeArrowheads="1" noChangeShapeType="1" noTextEdit="1"/>
              </p:cNvSpPr>
              <p:nvPr/>
            </p:nvSpPr>
            <p:spPr>
              <a:xfrm>
                <a:off x="2275317" y="2630521"/>
                <a:ext cx="904094" cy="461665"/>
              </a:xfrm>
              <a:prstGeom prst="rect">
                <a:avLst/>
              </a:prstGeom>
              <a:blipFill>
                <a:blip r:embed="rId3"/>
                <a:stretch>
                  <a:fillRect l="-20134" t="-5333" r="-671"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0">
                <a:extLst>
                  <a:ext uri="{FF2B5EF4-FFF2-40B4-BE49-F238E27FC236}">
                    <a16:creationId xmlns:a16="http://schemas.microsoft.com/office/drawing/2014/main" id="{18B3228E-EC27-3687-786B-AC1C74F38278}"/>
                  </a:ext>
                </a:extLst>
              </p:cNvPr>
              <p:cNvSpPr txBox="1"/>
              <p:nvPr/>
            </p:nvSpPr>
            <p:spPr>
              <a:xfrm>
                <a:off x="1149161" y="3242026"/>
                <a:ext cx="2068323" cy="461665"/>
              </a:xfrm>
              <a:prstGeom prst="rect">
                <a:avLst/>
              </a:prstGeom>
              <a:noFill/>
            </p:spPr>
            <p:txBody>
              <a:bodyPr wrap="none" lIns="0" tIns="0" rIns="0" bIns="0" rtlCol="0">
                <a:spAutoFit/>
              </a:bodyPr>
              <a:lstStyle/>
              <a:p>
                <a:r>
                  <a:rPr lang="en-US" altLang="zh-CN" sz="2400" b="0" dirty="0">
                    <a:solidFill>
                      <a:srgbClr val="FF0000"/>
                    </a:solidFill>
                    <a:latin typeface="Corbel" panose="020B0503020204020204" pitchFamily="34" charset="0"/>
                  </a:rPr>
                  <a:t>Domain index </a:t>
                </a:r>
                <a14:m>
                  <m:oMath xmlns:m="http://schemas.openxmlformats.org/officeDocument/2006/math">
                    <m:r>
                      <a:rPr lang="en-US" altLang="zh-CN" sz="3000" b="0" i="1" smtClean="0">
                        <a:solidFill>
                          <a:srgbClr val="FF0000"/>
                        </a:solidFill>
                        <a:latin typeface="Cambria Math" panose="02040503050406030204" pitchFamily="18" charset="0"/>
                      </a:rPr>
                      <m:t>𝛽</m:t>
                    </m:r>
                  </m:oMath>
                </a14:m>
                <a:endParaRPr lang="zh-CN" altLang="en-US" sz="3000" dirty="0">
                  <a:solidFill>
                    <a:srgbClr val="FF0000"/>
                  </a:solidFill>
                </a:endParaRPr>
              </a:p>
            </p:txBody>
          </p:sp>
        </mc:Choice>
        <mc:Fallback xmlns="">
          <p:sp>
            <p:nvSpPr>
              <p:cNvPr id="12" name="TextBox 10">
                <a:extLst>
                  <a:ext uri="{FF2B5EF4-FFF2-40B4-BE49-F238E27FC236}">
                    <a16:creationId xmlns:a16="http://schemas.microsoft.com/office/drawing/2014/main" id="{18B3228E-EC27-3687-786B-AC1C74F38278}"/>
                  </a:ext>
                </a:extLst>
              </p:cNvPr>
              <p:cNvSpPr txBox="1">
                <a:spLocks noRot="1" noChangeAspect="1" noMove="1" noResize="1" noEditPoints="1" noAdjustHandles="1" noChangeArrowheads="1" noChangeShapeType="1" noTextEdit="1"/>
              </p:cNvSpPr>
              <p:nvPr/>
            </p:nvSpPr>
            <p:spPr>
              <a:xfrm>
                <a:off x="1149161" y="3242026"/>
                <a:ext cx="2068323" cy="461665"/>
              </a:xfrm>
              <a:prstGeom prst="rect">
                <a:avLst/>
              </a:prstGeom>
              <a:blipFill>
                <a:blip r:embed="rId4"/>
                <a:stretch>
                  <a:fillRect l="-9145" t="-5263" b="-34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11">
                <a:extLst>
                  <a:ext uri="{FF2B5EF4-FFF2-40B4-BE49-F238E27FC236}">
                    <a16:creationId xmlns:a16="http://schemas.microsoft.com/office/drawing/2014/main" id="{FDEF0559-FB5C-810D-1D08-03CFF1C4FBF5}"/>
                  </a:ext>
                </a:extLst>
              </p:cNvPr>
              <p:cNvSpPr txBox="1"/>
              <p:nvPr/>
            </p:nvSpPr>
            <p:spPr>
              <a:xfrm>
                <a:off x="5602576" y="2926858"/>
                <a:ext cx="275717"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000" b="1" i="0" smtClean="0">
                          <a:latin typeface="Cambria Math" panose="02040503050406030204" pitchFamily="18" charset="0"/>
                        </a:rPr>
                        <m:t>𝐳</m:t>
                      </m:r>
                    </m:oMath>
                  </m:oMathPara>
                </a14:m>
                <a:endParaRPr lang="zh-CN" altLang="en-US" sz="3000" b="1" dirty="0"/>
              </a:p>
            </p:txBody>
          </p:sp>
        </mc:Choice>
        <mc:Fallback xmlns="">
          <p:sp>
            <p:nvSpPr>
              <p:cNvPr id="21" name="TextBox 11">
                <a:extLst>
                  <a:ext uri="{FF2B5EF4-FFF2-40B4-BE49-F238E27FC236}">
                    <a16:creationId xmlns:a16="http://schemas.microsoft.com/office/drawing/2014/main" id="{FDEF0559-FB5C-810D-1D08-03CFF1C4FBF5}"/>
                  </a:ext>
                </a:extLst>
              </p:cNvPr>
              <p:cNvSpPr txBox="1">
                <a:spLocks noRot="1" noChangeAspect="1" noMove="1" noResize="1" noEditPoints="1" noAdjustHandles="1" noChangeArrowheads="1" noChangeShapeType="1" noTextEdit="1"/>
              </p:cNvSpPr>
              <p:nvPr/>
            </p:nvSpPr>
            <p:spPr>
              <a:xfrm>
                <a:off x="5602576" y="2926858"/>
                <a:ext cx="275717" cy="461665"/>
              </a:xfrm>
              <a:prstGeom prst="rect">
                <a:avLst/>
              </a:prstGeom>
              <a:blipFill>
                <a:blip r:embed="rId5"/>
                <a:stretch>
                  <a:fillRect/>
                </a:stretch>
              </a:blipFill>
            </p:spPr>
            <p:txBody>
              <a:bodyPr/>
              <a:lstStyle/>
              <a:p>
                <a:r>
                  <a:rPr lang="zh-CN" altLang="en-US">
                    <a:noFill/>
                  </a:rPr>
                  <a:t> </a:t>
                </a:r>
              </a:p>
            </p:txBody>
          </p:sp>
        </mc:Fallback>
      </mc:AlternateContent>
      <p:cxnSp>
        <p:nvCxnSpPr>
          <p:cNvPr id="22" name="Straight Arrow Connector 12">
            <a:extLst>
              <a:ext uri="{FF2B5EF4-FFF2-40B4-BE49-F238E27FC236}">
                <a16:creationId xmlns:a16="http://schemas.microsoft.com/office/drawing/2014/main" id="{92CA5114-A1C8-F172-E3C2-05C7F4055E11}"/>
              </a:ext>
            </a:extLst>
          </p:cNvPr>
          <p:cNvCxnSpPr>
            <a:cxnSpLocks/>
          </p:cNvCxnSpPr>
          <p:nvPr/>
        </p:nvCxnSpPr>
        <p:spPr>
          <a:xfrm>
            <a:off x="3361277" y="2870129"/>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4">
            <a:extLst>
              <a:ext uri="{FF2B5EF4-FFF2-40B4-BE49-F238E27FC236}">
                <a16:creationId xmlns:a16="http://schemas.microsoft.com/office/drawing/2014/main" id="{838A57EF-658C-349B-2482-267F9699567F}"/>
              </a:ext>
            </a:extLst>
          </p:cNvPr>
          <p:cNvCxnSpPr>
            <a:cxnSpLocks/>
          </p:cNvCxnSpPr>
          <p:nvPr/>
        </p:nvCxnSpPr>
        <p:spPr>
          <a:xfrm>
            <a:off x="3361277" y="3496663"/>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8">
            <a:extLst>
              <a:ext uri="{FF2B5EF4-FFF2-40B4-BE49-F238E27FC236}">
                <a16:creationId xmlns:a16="http://schemas.microsoft.com/office/drawing/2014/main" id="{B5C53618-3617-AE8A-38B8-D30BBBC9E847}"/>
              </a:ext>
            </a:extLst>
          </p:cNvPr>
          <p:cNvCxnSpPr>
            <a:cxnSpLocks/>
          </p:cNvCxnSpPr>
          <p:nvPr/>
        </p:nvCxnSpPr>
        <p:spPr>
          <a:xfrm>
            <a:off x="4893499" y="3198977"/>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9">
            <a:extLst>
              <a:ext uri="{FF2B5EF4-FFF2-40B4-BE49-F238E27FC236}">
                <a16:creationId xmlns:a16="http://schemas.microsoft.com/office/drawing/2014/main" id="{C22DF7C1-EB2F-21D2-E6CD-2571B3039B80}"/>
              </a:ext>
            </a:extLst>
          </p:cNvPr>
          <p:cNvCxnSpPr>
            <a:cxnSpLocks/>
          </p:cNvCxnSpPr>
          <p:nvPr/>
        </p:nvCxnSpPr>
        <p:spPr>
          <a:xfrm>
            <a:off x="5878293" y="3208602"/>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0">
            <a:extLst>
              <a:ext uri="{FF2B5EF4-FFF2-40B4-BE49-F238E27FC236}">
                <a16:creationId xmlns:a16="http://schemas.microsoft.com/office/drawing/2014/main" id="{4DBEAFB6-FD57-CE1E-2C2D-A07396C4041C}"/>
              </a:ext>
            </a:extLst>
          </p:cNvPr>
          <p:cNvCxnSpPr>
            <a:cxnSpLocks/>
          </p:cNvCxnSpPr>
          <p:nvPr/>
        </p:nvCxnSpPr>
        <p:spPr>
          <a:xfrm>
            <a:off x="7435040" y="3215780"/>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2">
                <a:extLst>
                  <a:ext uri="{FF2B5EF4-FFF2-40B4-BE49-F238E27FC236}">
                    <a16:creationId xmlns:a16="http://schemas.microsoft.com/office/drawing/2014/main" id="{B4902639-F1A2-11A1-5A7D-E38D9DFD863E}"/>
                  </a:ext>
                </a:extLst>
              </p:cNvPr>
              <p:cNvSpPr txBox="1"/>
              <p:nvPr/>
            </p:nvSpPr>
            <p:spPr>
              <a:xfrm>
                <a:off x="8199507" y="2936483"/>
                <a:ext cx="2281074" cy="461665"/>
              </a:xfrm>
              <a:prstGeom prst="rect">
                <a:avLst/>
              </a:prstGeom>
              <a:noFill/>
            </p:spPr>
            <p:txBody>
              <a:bodyPr wrap="none" lIns="0" tIns="0" rIns="0" bIns="0" rtlCol="0">
                <a:spAutoFit/>
              </a:bodyPr>
              <a:lstStyle/>
              <a:p>
                <a:r>
                  <a:rPr lang="en-US" altLang="zh-CN" sz="2400" b="0" dirty="0">
                    <a:latin typeface="Corbel" panose="020B0503020204020204" pitchFamily="34" charset="0"/>
                  </a:rPr>
                  <a:t>Predicted label </a:t>
                </a:r>
                <a14:m>
                  <m:oMath xmlns:m="http://schemas.openxmlformats.org/officeDocument/2006/math">
                    <m:r>
                      <a:rPr lang="en-US" altLang="zh-CN" sz="3000" b="0" i="1" smtClean="0">
                        <a:latin typeface="Cambria Math" panose="02040503050406030204" pitchFamily="18" charset="0"/>
                      </a:rPr>
                      <m:t>𝑦</m:t>
                    </m:r>
                    <m:r>
                      <a:rPr lang="en-US" altLang="zh-CN" sz="3000" b="0" i="1" smtClean="0">
                        <a:latin typeface="Cambria Math" panose="02040503050406030204" pitchFamily="18" charset="0"/>
                      </a:rPr>
                      <m:t>′</m:t>
                    </m:r>
                  </m:oMath>
                </a14:m>
                <a:endParaRPr lang="zh-CN" altLang="en-US" sz="3000" dirty="0"/>
              </a:p>
            </p:txBody>
          </p:sp>
        </mc:Choice>
        <mc:Fallback xmlns="">
          <p:sp>
            <p:nvSpPr>
              <p:cNvPr id="27" name="TextBox 22">
                <a:extLst>
                  <a:ext uri="{FF2B5EF4-FFF2-40B4-BE49-F238E27FC236}">
                    <a16:creationId xmlns:a16="http://schemas.microsoft.com/office/drawing/2014/main" id="{B4902639-F1A2-11A1-5A7D-E38D9DFD863E}"/>
                  </a:ext>
                </a:extLst>
              </p:cNvPr>
              <p:cNvSpPr txBox="1">
                <a:spLocks noRot="1" noChangeAspect="1" noMove="1" noResize="1" noEditPoints="1" noAdjustHandles="1" noChangeArrowheads="1" noChangeShapeType="1" noTextEdit="1"/>
              </p:cNvSpPr>
              <p:nvPr/>
            </p:nvSpPr>
            <p:spPr>
              <a:xfrm>
                <a:off x="8199507" y="2936483"/>
                <a:ext cx="2281074" cy="461665"/>
              </a:xfrm>
              <a:prstGeom prst="rect">
                <a:avLst/>
              </a:prstGeom>
              <a:blipFill>
                <a:blip r:embed="rId6"/>
                <a:stretch>
                  <a:fillRect l="-8021" t="-5333" b="-36000"/>
                </a:stretch>
              </a:blipFill>
            </p:spPr>
            <p:txBody>
              <a:bodyPr/>
              <a:lstStyle/>
              <a:p>
                <a:r>
                  <a:rPr lang="zh-CN" altLang="en-US">
                    <a:noFill/>
                  </a:rPr>
                  <a:t> </a:t>
                </a:r>
              </a:p>
            </p:txBody>
          </p:sp>
        </mc:Fallback>
      </mc:AlternateContent>
      <p:sp>
        <p:nvSpPr>
          <p:cNvPr id="28" name="Flowchart: Manual Operation 23">
            <a:extLst>
              <a:ext uri="{FF2B5EF4-FFF2-40B4-BE49-F238E27FC236}">
                <a16:creationId xmlns:a16="http://schemas.microsoft.com/office/drawing/2014/main" id="{B21D1A5C-543A-8E98-AD2B-9C641582ADF1}"/>
              </a:ext>
            </a:extLst>
          </p:cNvPr>
          <p:cNvSpPr/>
          <p:nvPr/>
        </p:nvSpPr>
        <p:spPr>
          <a:xfrm rot="5400000" flipH="1">
            <a:off x="6411946" y="4515033"/>
            <a:ext cx="1223010" cy="811530"/>
          </a:xfrm>
          <a:prstGeom prst="flowChartManualOperation">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Straight Arrow Connector 24">
            <a:extLst>
              <a:ext uri="{FF2B5EF4-FFF2-40B4-BE49-F238E27FC236}">
                <a16:creationId xmlns:a16="http://schemas.microsoft.com/office/drawing/2014/main" id="{934FD2FF-635A-8654-9C36-32144054B5F3}"/>
              </a:ext>
            </a:extLst>
          </p:cNvPr>
          <p:cNvCxnSpPr>
            <a:cxnSpLocks/>
            <a:endCxn id="28" idx="2"/>
          </p:cNvCxnSpPr>
          <p:nvPr/>
        </p:nvCxnSpPr>
        <p:spPr>
          <a:xfrm>
            <a:off x="5878293" y="3339013"/>
            <a:ext cx="739393" cy="15817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7">
            <a:extLst>
              <a:ext uri="{FF2B5EF4-FFF2-40B4-BE49-F238E27FC236}">
                <a16:creationId xmlns:a16="http://schemas.microsoft.com/office/drawing/2014/main" id="{1B6DA44E-14C7-A430-54F5-DD7E59B3AB28}"/>
              </a:ext>
            </a:extLst>
          </p:cNvPr>
          <p:cNvCxnSpPr>
            <a:cxnSpLocks/>
          </p:cNvCxnSpPr>
          <p:nvPr/>
        </p:nvCxnSpPr>
        <p:spPr>
          <a:xfrm>
            <a:off x="7435040" y="4920798"/>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09377FA3-B177-D3F7-D1C9-918CA8DFAACE}"/>
                  </a:ext>
                </a:extLst>
              </p:cNvPr>
              <p:cNvSpPr txBox="1"/>
              <p:nvPr/>
            </p:nvSpPr>
            <p:spPr>
              <a:xfrm>
                <a:off x="8187831" y="4657702"/>
                <a:ext cx="3406382" cy="461665"/>
              </a:xfrm>
              <a:prstGeom prst="rect">
                <a:avLst/>
              </a:prstGeom>
              <a:noFill/>
            </p:spPr>
            <p:txBody>
              <a:bodyPr wrap="none" lIns="0" tIns="0" rIns="0" bIns="0" rtlCol="0">
                <a:spAutoFit/>
              </a:bodyPr>
              <a:lstStyle/>
              <a:p>
                <a:r>
                  <a:rPr lang="en-US" altLang="zh-CN" sz="2400" b="0" dirty="0">
                    <a:solidFill>
                      <a:srgbClr val="FF0000"/>
                    </a:solidFill>
                    <a:latin typeface="Corbel" panose="020B0503020204020204" pitchFamily="34" charset="0"/>
                  </a:rPr>
                  <a:t>Predicted domain index </a:t>
                </a:r>
                <a14:m>
                  <m:oMath xmlns:m="http://schemas.openxmlformats.org/officeDocument/2006/math">
                    <m:r>
                      <a:rPr lang="en-US" altLang="zh-CN" sz="3000" b="0" i="1" smtClean="0">
                        <a:solidFill>
                          <a:srgbClr val="FF0000"/>
                        </a:solidFill>
                        <a:latin typeface="Cambria Math" panose="02040503050406030204" pitchFamily="18" charset="0"/>
                      </a:rPr>
                      <m:t>𝛽</m:t>
                    </m:r>
                    <m:r>
                      <a:rPr lang="en-US" altLang="zh-CN" sz="3000" b="0" i="0" smtClean="0">
                        <a:solidFill>
                          <a:srgbClr val="FF0000"/>
                        </a:solidFill>
                        <a:latin typeface="Cambria Math" panose="02040503050406030204" pitchFamily="18" charset="0"/>
                      </a:rPr>
                      <m:t>′</m:t>
                    </m:r>
                  </m:oMath>
                </a14:m>
                <a:endParaRPr lang="zh-CN" altLang="en-US" sz="3000" dirty="0">
                  <a:solidFill>
                    <a:srgbClr val="FF0000"/>
                  </a:solidFill>
                </a:endParaRPr>
              </a:p>
            </p:txBody>
          </p:sp>
        </mc:Choice>
        <mc:Fallback xmlns="">
          <p:sp>
            <p:nvSpPr>
              <p:cNvPr id="31" name="TextBox 28">
                <a:extLst>
                  <a:ext uri="{FF2B5EF4-FFF2-40B4-BE49-F238E27FC236}">
                    <a16:creationId xmlns:a16="http://schemas.microsoft.com/office/drawing/2014/main" id="{09377FA3-B177-D3F7-D1C9-918CA8DFAACE}"/>
                  </a:ext>
                </a:extLst>
              </p:cNvPr>
              <p:cNvSpPr txBox="1">
                <a:spLocks noRot="1" noChangeAspect="1" noMove="1" noResize="1" noEditPoints="1" noAdjustHandles="1" noChangeArrowheads="1" noChangeShapeType="1" noTextEdit="1"/>
              </p:cNvSpPr>
              <p:nvPr/>
            </p:nvSpPr>
            <p:spPr>
              <a:xfrm>
                <a:off x="8187831" y="4657702"/>
                <a:ext cx="3406382" cy="461665"/>
              </a:xfrm>
              <a:prstGeom prst="rect">
                <a:avLst/>
              </a:prstGeom>
              <a:blipFill>
                <a:blip r:embed="rId7"/>
                <a:stretch>
                  <a:fillRect l="-5367" t="-3947" b="-35526"/>
                </a:stretch>
              </a:blipFill>
            </p:spPr>
            <p:txBody>
              <a:bodyPr/>
              <a:lstStyle/>
              <a:p>
                <a:r>
                  <a:rPr lang="zh-CN" altLang="en-US">
                    <a:noFill/>
                  </a:rPr>
                  <a:t> </a:t>
                </a:r>
              </a:p>
            </p:txBody>
          </p:sp>
        </mc:Fallback>
      </mc:AlternateContent>
      <p:sp>
        <p:nvSpPr>
          <p:cNvPr id="32" name="TextBox 29">
            <a:extLst>
              <a:ext uri="{FF2B5EF4-FFF2-40B4-BE49-F238E27FC236}">
                <a16:creationId xmlns:a16="http://schemas.microsoft.com/office/drawing/2014/main" id="{74CB3F8F-9D1D-FC11-9F03-01E17210B130}"/>
              </a:ext>
            </a:extLst>
          </p:cNvPr>
          <p:cNvSpPr txBox="1"/>
          <p:nvPr/>
        </p:nvSpPr>
        <p:spPr>
          <a:xfrm>
            <a:off x="3726157" y="2031626"/>
            <a:ext cx="1467068" cy="461665"/>
          </a:xfrm>
          <a:prstGeom prst="rect">
            <a:avLst/>
          </a:prstGeom>
          <a:noFill/>
        </p:spPr>
        <p:txBody>
          <a:bodyPr wrap="none" rtlCol="0">
            <a:spAutoFit/>
          </a:bodyPr>
          <a:lstStyle/>
          <a:p>
            <a:r>
              <a:rPr lang="en-US" altLang="zh-CN" sz="2400" dirty="0">
                <a:latin typeface="Corbel" panose="020B0503020204020204" pitchFamily="34" charset="0"/>
              </a:rPr>
              <a:t>Encoder E</a:t>
            </a:r>
            <a:endParaRPr lang="zh-CN" altLang="en-US" sz="2400" dirty="0">
              <a:latin typeface="Corbel" panose="020B0503020204020204" pitchFamily="34" charset="0"/>
            </a:endParaRPr>
          </a:p>
        </p:txBody>
      </p:sp>
      <p:sp>
        <p:nvSpPr>
          <p:cNvPr id="33" name="TextBox 30">
            <a:extLst>
              <a:ext uri="{FF2B5EF4-FFF2-40B4-BE49-F238E27FC236}">
                <a16:creationId xmlns:a16="http://schemas.microsoft.com/office/drawing/2014/main" id="{A4DC94EF-87D0-6524-42F7-E024BB63E8E0}"/>
              </a:ext>
            </a:extLst>
          </p:cNvPr>
          <p:cNvSpPr txBox="1"/>
          <p:nvPr/>
        </p:nvSpPr>
        <p:spPr>
          <a:xfrm>
            <a:off x="6216252" y="2029684"/>
            <a:ext cx="1579278" cy="461665"/>
          </a:xfrm>
          <a:prstGeom prst="rect">
            <a:avLst/>
          </a:prstGeom>
          <a:noFill/>
        </p:spPr>
        <p:txBody>
          <a:bodyPr wrap="none" rtlCol="0">
            <a:spAutoFit/>
          </a:bodyPr>
          <a:lstStyle/>
          <a:p>
            <a:r>
              <a:rPr lang="en-US" altLang="zh-CN" sz="2400" dirty="0">
                <a:latin typeface="Corbel" panose="020B0503020204020204" pitchFamily="34" charset="0"/>
              </a:rPr>
              <a:t>Predictor F</a:t>
            </a:r>
            <a:endParaRPr lang="zh-CN" altLang="en-US" sz="2400" dirty="0">
              <a:latin typeface="Corbel" panose="020B0503020204020204" pitchFamily="34" charset="0"/>
            </a:endParaRPr>
          </a:p>
        </p:txBody>
      </p:sp>
      <p:sp>
        <p:nvSpPr>
          <p:cNvPr id="34" name="TextBox 31">
            <a:extLst>
              <a:ext uri="{FF2B5EF4-FFF2-40B4-BE49-F238E27FC236}">
                <a16:creationId xmlns:a16="http://schemas.microsoft.com/office/drawing/2014/main" id="{8FD469A0-395E-1F76-7179-578A7508242B}"/>
              </a:ext>
            </a:extLst>
          </p:cNvPr>
          <p:cNvSpPr txBox="1"/>
          <p:nvPr/>
        </p:nvSpPr>
        <p:spPr>
          <a:xfrm>
            <a:off x="5957294" y="5550072"/>
            <a:ext cx="2178802" cy="461665"/>
          </a:xfrm>
          <a:prstGeom prst="rect">
            <a:avLst/>
          </a:prstGeom>
          <a:noFill/>
        </p:spPr>
        <p:txBody>
          <a:bodyPr wrap="none" rtlCol="0">
            <a:spAutoFit/>
          </a:bodyPr>
          <a:lstStyle/>
          <a:p>
            <a:r>
              <a:rPr lang="en-US" altLang="zh-CN" sz="2400" dirty="0">
                <a:latin typeface="Corbel" panose="020B0503020204020204" pitchFamily="34" charset="0"/>
              </a:rPr>
              <a:t>Discriminator D</a:t>
            </a:r>
            <a:endParaRPr lang="zh-CN" altLang="en-US" sz="2400" dirty="0">
              <a:latin typeface="Corbel" panose="020B0503020204020204" pitchFamily="34" charset="0"/>
            </a:endParaRPr>
          </a:p>
        </p:txBody>
      </p:sp>
      <p:sp>
        <p:nvSpPr>
          <p:cNvPr id="35" name="TextBox 25">
            <a:extLst>
              <a:ext uri="{FF2B5EF4-FFF2-40B4-BE49-F238E27FC236}">
                <a16:creationId xmlns:a16="http://schemas.microsoft.com/office/drawing/2014/main" id="{677B4FF7-C99E-D56D-7D84-B96820F8F8FD}"/>
              </a:ext>
            </a:extLst>
          </p:cNvPr>
          <p:cNvSpPr txBox="1"/>
          <p:nvPr/>
        </p:nvSpPr>
        <p:spPr>
          <a:xfrm>
            <a:off x="4286844" y="2918773"/>
            <a:ext cx="396262" cy="553998"/>
          </a:xfrm>
          <a:prstGeom prst="rect">
            <a:avLst/>
          </a:prstGeom>
          <a:noFill/>
        </p:spPr>
        <p:txBody>
          <a:bodyPr wrap="none" rtlCol="0">
            <a:spAutoFit/>
          </a:bodyPr>
          <a:lstStyle/>
          <a:p>
            <a:r>
              <a:rPr lang="en-US" altLang="zh-CN" sz="3000" i="1" dirty="0">
                <a:latin typeface="Corbel" panose="020B0503020204020204" pitchFamily="34" charset="0"/>
              </a:rPr>
              <a:t>E</a:t>
            </a:r>
            <a:endParaRPr lang="zh-CN" altLang="en-US" sz="3000" i="1" dirty="0">
              <a:latin typeface="Corbel" panose="020B0503020204020204" pitchFamily="34" charset="0"/>
            </a:endParaRPr>
          </a:p>
        </p:txBody>
      </p:sp>
      <p:sp>
        <p:nvSpPr>
          <p:cNvPr id="36" name="TextBox 26">
            <a:extLst>
              <a:ext uri="{FF2B5EF4-FFF2-40B4-BE49-F238E27FC236}">
                <a16:creationId xmlns:a16="http://schemas.microsoft.com/office/drawing/2014/main" id="{AE77CDF3-913C-BCA2-4F57-9C7EA7FBE347}"/>
              </a:ext>
            </a:extLst>
          </p:cNvPr>
          <p:cNvSpPr txBox="1"/>
          <p:nvPr/>
        </p:nvSpPr>
        <p:spPr>
          <a:xfrm>
            <a:off x="6822867" y="2942665"/>
            <a:ext cx="378630" cy="553998"/>
          </a:xfrm>
          <a:prstGeom prst="rect">
            <a:avLst/>
          </a:prstGeom>
          <a:noFill/>
        </p:spPr>
        <p:txBody>
          <a:bodyPr wrap="none" rtlCol="0">
            <a:spAutoFit/>
          </a:bodyPr>
          <a:lstStyle/>
          <a:p>
            <a:r>
              <a:rPr lang="en-US" altLang="zh-CN" sz="3000" i="1" dirty="0">
                <a:latin typeface="Corbel" panose="020B0503020204020204" pitchFamily="34" charset="0"/>
              </a:rPr>
              <a:t>F</a:t>
            </a:r>
            <a:endParaRPr lang="zh-CN" altLang="en-US" sz="3000" i="1" dirty="0">
              <a:latin typeface="Corbel" panose="020B0503020204020204" pitchFamily="34" charset="0"/>
            </a:endParaRPr>
          </a:p>
        </p:txBody>
      </p:sp>
      <p:sp>
        <p:nvSpPr>
          <p:cNvPr id="37" name="TextBox 32">
            <a:extLst>
              <a:ext uri="{FF2B5EF4-FFF2-40B4-BE49-F238E27FC236}">
                <a16:creationId xmlns:a16="http://schemas.microsoft.com/office/drawing/2014/main" id="{4CF3714F-B620-917D-3343-8987D7BBCEAE}"/>
              </a:ext>
            </a:extLst>
          </p:cNvPr>
          <p:cNvSpPr txBox="1"/>
          <p:nvPr/>
        </p:nvSpPr>
        <p:spPr>
          <a:xfrm>
            <a:off x="6825320" y="4643799"/>
            <a:ext cx="442750" cy="553998"/>
          </a:xfrm>
          <a:prstGeom prst="rect">
            <a:avLst/>
          </a:prstGeom>
          <a:noFill/>
        </p:spPr>
        <p:txBody>
          <a:bodyPr wrap="none" rtlCol="0">
            <a:spAutoFit/>
          </a:bodyPr>
          <a:lstStyle/>
          <a:p>
            <a:r>
              <a:rPr lang="en-US" altLang="zh-CN" sz="3000" i="1" dirty="0">
                <a:latin typeface="Corbel" panose="020B0503020204020204" pitchFamily="34" charset="0"/>
              </a:rPr>
              <a:t>D</a:t>
            </a:r>
            <a:endParaRPr lang="zh-CN" altLang="en-US" sz="3000" i="1"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38" name="TextBox 33">
                <a:extLst>
                  <a:ext uri="{FF2B5EF4-FFF2-40B4-BE49-F238E27FC236}">
                    <a16:creationId xmlns:a16="http://schemas.microsoft.com/office/drawing/2014/main" id="{270AEEE5-0313-AFF5-0D11-8299C13544C0}"/>
                  </a:ext>
                </a:extLst>
              </p:cNvPr>
              <p:cNvSpPr txBox="1"/>
              <p:nvPr/>
            </p:nvSpPr>
            <p:spPr>
              <a:xfrm>
                <a:off x="651757" y="4745867"/>
                <a:ext cx="2869888" cy="746999"/>
              </a:xfrm>
              <a:prstGeom prst="rect">
                <a:avLst/>
              </a:prstGeom>
              <a:noFill/>
            </p:spPr>
            <p:txBody>
              <a:bodyPr wrap="none" lIns="0" tIns="0" rIns="0" bIns="0" rtlCol="0">
                <a:spAutoFit/>
              </a:bodyPr>
              <a:lstStyle/>
              <a:p>
                <a:r>
                  <a:rPr lang="en-US" altLang="zh-CN" sz="2400" dirty="0">
                    <a:latin typeface="Corbel" panose="020B0503020204020204" pitchFamily="34" charset="0"/>
                  </a:rPr>
                  <a:t>For </a:t>
                </a:r>
                <a14:m>
                  <m:oMath xmlns:m="http://schemas.openxmlformats.org/officeDocument/2006/math">
                    <m:r>
                      <a:rPr lang="en-US" altLang="zh-CN" sz="2400" i="1">
                        <a:latin typeface="Cambria Math" panose="02040503050406030204" pitchFamily="18" charset="0"/>
                      </a:rPr>
                      <m:t>𝐷</m:t>
                    </m:r>
                  </m:oMath>
                </a14:m>
                <a:r>
                  <a:rPr lang="en-US" altLang="zh-CN" sz="2400" dirty="0">
                    <a:latin typeface="Corbel" panose="020B0503020204020204" pitchFamily="34" charset="0"/>
                  </a:rPr>
                  <a:t>:</a:t>
                </a:r>
              </a:p>
              <a:p>
                <a:r>
                  <a:rPr lang="en-US" altLang="zh-CN" sz="2400" dirty="0">
                    <a:latin typeface="Corbel" panose="020B0503020204020204" pitchFamily="34" charset="0"/>
                  </a:rPr>
                  <a:t>Minimize</a:t>
                </a:r>
                <a:r>
                  <a:rPr lang="en-US" altLang="zh-CN" sz="2400" b="1" dirty="0"/>
                  <a:t> </a:t>
                </a:r>
                <a14:m>
                  <m:oMath xmlns:m="http://schemas.openxmlformats.org/officeDocument/2006/math">
                    <m:sSup>
                      <m:sSupPr>
                        <m:ctrlPr>
                          <a:rPr lang="en-US" altLang="zh-CN" sz="2400" b="1" i="1" smtClean="0">
                            <a:latin typeface="Cambria Math" panose="02040503050406030204" pitchFamily="18" charset="0"/>
                          </a:rPr>
                        </m:ctrlPr>
                      </m:sSupPr>
                      <m:e>
                        <m:r>
                          <a:rPr lang="en-US" altLang="zh-CN" sz="2400" b="1" i="0" smtClean="0">
                            <a:latin typeface="Cambria Math" panose="02040503050406030204" pitchFamily="18" charset="0"/>
                          </a:rPr>
                          <m:t>(</m:t>
                        </m:r>
                        <m:r>
                          <a:rPr lang="en-US" altLang="zh-CN" sz="2400" b="0" i="1" smtClean="0">
                            <a:latin typeface="Cambria Math" panose="02040503050406030204" pitchFamily="18" charset="0"/>
                          </a:rPr>
                          <m:t>𝐷</m:t>
                        </m:r>
                        <m:d>
                          <m:dPr>
                            <m:ctrlPr>
                              <a:rPr lang="en-US" altLang="zh-CN" sz="2400" b="1" i="1" smtClean="0">
                                <a:latin typeface="Cambria Math" panose="02040503050406030204" pitchFamily="18" charset="0"/>
                              </a:rPr>
                            </m:ctrlPr>
                          </m:dPr>
                          <m:e>
                            <m:r>
                              <a:rPr lang="en-US" altLang="zh-CN" sz="2400" b="1" i="0" smtClean="0">
                                <a:latin typeface="Cambria Math" panose="02040503050406030204" pitchFamily="18" charset="0"/>
                              </a:rPr>
                              <m:t>𝐳</m:t>
                            </m:r>
                          </m:e>
                        </m:d>
                        <m:r>
                          <a:rPr lang="en-US" altLang="zh-CN" sz="2400" b="1" i="0" smtClean="0">
                            <a:latin typeface="Cambria Math" panose="02040503050406030204" pitchFamily="18" charset="0"/>
                          </a:rPr>
                          <m:t>−</m:t>
                        </m:r>
                        <m:r>
                          <a:rPr lang="en-US" altLang="zh-CN" sz="2400" b="1" i="1" smtClean="0">
                            <a:latin typeface="Cambria Math" panose="02040503050406030204" pitchFamily="18" charset="0"/>
                          </a:rPr>
                          <m:t>𝜷</m:t>
                        </m:r>
                        <m:r>
                          <a:rPr lang="en-US" altLang="zh-CN" sz="2400" b="1" i="0" smtClean="0">
                            <a:latin typeface="Cambria Math" panose="02040503050406030204" pitchFamily="18" charset="0"/>
                          </a:rPr>
                          <m:t>)</m:t>
                        </m:r>
                      </m:e>
                      <m:sup>
                        <m:r>
                          <a:rPr lang="en-US" altLang="zh-CN" sz="2400" b="1" i="0" smtClean="0">
                            <a:latin typeface="Cambria Math" panose="02040503050406030204" pitchFamily="18" charset="0"/>
                          </a:rPr>
                          <m:t>𝟐</m:t>
                        </m:r>
                      </m:sup>
                    </m:sSup>
                  </m:oMath>
                </a14:m>
                <a:endParaRPr lang="zh-CN" altLang="en-US" sz="2400" b="1" dirty="0"/>
              </a:p>
            </p:txBody>
          </p:sp>
        </mc:Choice>
        <mc:Fallback xmlns="">
          <p:sp>
            <p:nvSpPr>
              <p:cNvPr id="38" name="TextBox 33">
                <a:extLst>
                  <a:ext uri="{FF2B5EF4-FFF2-40B4-BE49-F238E27FC236}">
                    <a16:creationId xmlns:a16="http://schemas.microsoft.com/office/drawing/2014/main" id="{270AEEE5-0313-AFF5-0D11-8299C13544C0}"/>
                  </a:ext>
                </a:extLst>
              </p:cNvPr>
              <p:cNvSpPr txBox="1">
                <a:spLocks noRot="1" noChangeAspect="1" noMove="1" noResize="1" noEditPoints="1" noAdjustHandles="1" noChangeArrowheads="1" noChangeShapeType="1" noTextEdit="1"/>
              </p:cNvSpPr>
              <p:nvPr/>
            </p:nvSpPr>
            <p:spPr>
              <a:xfrm>
                <a:off x="651757" y="4745867"/>
                <a:ext cx="2869888" cy="746999"/>
              </a:xfrm>
              <a:prstGeom prst="rect">
                <a:avLst/>
              </a:prstGeom>
              <a:blipFill>
                <a:blip r:embed="rId8"/>
                <a:stretch>
                  <a:fillRect l="-6582" t="-13115" r="-1486" b="-23770"/>
                </a:stretch>
              </a:blipFill>
            </p:spPr>
            <p:txBody>
              <a:bodyPr/>
              <a:lstStyle/>
              <a:p>
                <a:r>
                  <a:rPr lang="zh-CN" altLang="en-US">
                    <a:noFill/>
                  </a:rPr>
                  <a:t> </a:t>
                </a:r>
              </a:p>
            </p:txBody>
          </p:sp>
        </mc:Fallback>
      </mc:AlternateContent>
      <p:cxnSp>
        <p:nvCxnSpPr>
          <p:cNvPr id="39" name="Straight Connector 35">
            <a:extLst>
              <a:ext uri="{FF2B5EF4-FFF2-40B4-BE49-F238E27FC236}">
                <a16:creationId xmlns:a16="http://schemas.microsoft.com/office/drawing/2014/main" id="{F8D3EA76-29E5-6C76-4443-05A5BC4F01D3}"/>
              </a:ext>
            </a:extLst>
          </p:cNvPr>
          <p:cNvCxnSpPr>
            <a:cxnSpLocks/>
          </p:cNvCxnSpPr>
          <p:nvPr/>
        </p:nvCxnSpPr>
        <p:spPr>
          <a:xfrm>
            <a:off x="1944584" y="5581772"/>
            <a:ext cx="14166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4">
                <a:extLst>
                  <a:ext uri="{FF2B5EF4-FFF2-40B4-BE49-F238E27FC236}">
                    <a16:creationId xmlns:a16="http://schemas.microsoft.com/office/drawing/2014/main" id="{A5D05FA4-4AF5-1E40-D483-23F2F174F64C}"/>
                  </a:ext>
                </a:extLst>
              </p:cNvPr>
              <p:cNvSpPr txBox="1"/>
              <p:nvPr/>
            </p:nvSpPr>
            <p:spPr>
              <a:xfrm>
                <a:off x="651757" y="5656120"/>
                <a:ext cx="4559133" cy="746999"/>
              </a:xfrm>
              <a:prstGeom prst="rect">
                <a:avLst/>
              </a:prstGeom>
              <a:noFill/>
            </p:spPr>
            <p:txBody>
              <a:bodyPr wrap="none" lIns="0" tIns="0" rIns="0" bIns="0" rtlCol="0">
                <a:spAutoFit/>
              </a:bodyPr>
              <a:lstStyle/>
              <a:p>
                <a:r>
                  <a:rPr lang="en-US" altLang="zh-CN" sz="2400" dirty="0">
                    <a:latin typeface="Corbel" panose="020B0503020204020204" pitchFamily="34" charset="0"/>
                  </a:rPr>
                  <a:t>For </a:t>
                </a:r>
                <a14:m>
                  <m:oMath xmlns:m="http://schemas.openxmlformats.org/officeDocument/2006/math">
                    <m:r>
                      <a:rPr lang="en-US" altLang="zh-CN" sz="2400" b="0" i="1" smtClean="0">
                        <a:latin typeface="Cambria Math" panose="02040503050406030204" pitchFamily="18" charset="0"/>
                      </a:rPr>
                      <m:t>𝐸</m:t>
                    </m:r>
                  </m:oMath>
                </a14:m>
                <a:r>
                  <a:rPr lang="en-US" altLang="zh-CN" sz="2400" dirty="0">
                    <a:latin typeface="Corbel" panose="020B0503020204020204" pitchFamily="34" charset="0"/>
                  </a:rPr>
                  <a:t>, </a:t>
                </a:r>
                <a14:m>
                  <m:oMath xmlns:m="http://schemas.openxmlformats.org/officeDocument/2006/math">
                    <m:r>
                      <a:rPr lang="en-US" altLang="zh-CN" sz="2400" b="0" i="1" smtClean="0">
                        <a:latin typeface="Cambria Math" panose="02040503050406030204" pitchFamily="18" charset="0"/>
                      </a:rPr>
                      <m:t>𝐹</m:t>
                    </m:r>
                  </m:oMath>
                </a14:m>
                <a:r>
                  <a:rPr lang="en-US" altLang="zh-CN" sz="2400" dirty="0">
                    <a:latin typeface="Corbel" panose="020B0503020204020204" pitchFamily="34" charset="0"/>
                  </a:rPr>
                  <a:t>:</a:t>
                </a:r>
              </a:p>
              <a:p>
                <a:r>
                  <a:rPr lang="en-US" altLang="zh-CN" sz="2400" dirty="0">
                    <a:latin typeface="Corbel" panose="020B0503020204020204" pitchFamily="34" charset="0"/>
                  </a:rPr>
                  <a:t>Minimize</a:t>
                </a:r>
                <a:r>
                  <a:rPr lang="en-US" altLang="zh-CN" sz="2400" b="1" dirty="0"/>
                  <a:t> </a:t>
                </a:r>
                <a14:m>
                  <m:oMath xmlns:m="http://schemas.openxmlformats.org/officeDocument/2006/math">
                    <m:r>
                      <a:rPr lang="en-US" altLang="zh-CN" sz="2400" b="0" i="1" smtClean="0">
                        <a:latin typeface="Cambria Math" panose="02040503050406030204" pitchFamily="18" charset="0"/>
                      </a:rPr>
                      <m:t>𝐿</m:t>
                    </m:r>
                    <m:d>
                      <m:dPr>
                        <m:ctrlPr>
                          <a:rPr lang="en-US" altLang="zh-CN" sz="2400" b="1" i="1" smtClean="0">
                            <a:latin typeface="Cambria Math" panose="02040503050406030204" pitchFamily="18" charset="0"/>
                          </a:rPr>
                        </m:ctrlPr>
                      </m:dPr>
                      <m:e>
                        <m:r>
                          <a:rPr lang="en-US" altLang="zh-CN" sz="2400" b="0" i="1" smtClean="0">
                            <a:latin typeface="Cambria Math" panose="02040503050406030204" pitchFamily="18" charset="0"/>
                          </a:rPr>
                          <m:t>𝐹</m:t>
                        </m:r>
                        <m:d>
                          <m:dPr>
                            <m:ctrlPr>
                              <a:rPr lang="en-US" altLang="zh-CN" sz="2400" b="1" i="1" smtClean="0">
                                <a:latin typeface="Cambria Math" panose="02040503050406030204" pitchFamily="18" charset="0"/>
                              </a:rPr>
                            </m:ctrlPr>
                          </m:dPr>
                          <m:e>
                            <m:r>
                              <a:rPr lang="en-US" altLang="zh-CN" sz="2400" b="1" i="0" smtClean="0">
                                <a:latin typeface="Cambria Math" panose="02040503050406030204" pitchFamily="18" charset="0"/>
                              </a:rPr>
                              <m:t>𝐳</m:t>
                            </m:r>
                          </m:e>
                        </m:d>
                        <m:r>
                          <a:rPr lang="en-US" altLang="zh-CN" sz="2400" b="1" i="0" smtClean="0">
                            <a:latin typeface="Cambria Math" panose="02040503050406030204" pitchFamily="18" charset="0"/>
                          </a:rPr>
                          <m:t>,</m:t>
                        </m:r>
                        <m:r>
                          <a:rPr lang="en-US" altLang="zh-CN" sz="2400" b="0" i="1" smtClean="0">
                            <a:latin typeface="Cambria Math" panose="02040503050406030204" pitchFamily="18" charset="0"/>
                          </a:rPr>
                          <m:t>𝑦</m:t>
                        </m:r>
                      </m:e>
                    </m:d>
                    <m:r>
                      <a:rPr lang="en-US" altLang="zh-CN" sz="2400" b="1" i="0" smtClean="0">
                        <a:latin typeface="Cambria Math" panose="02040503050406030204" pitchFamily="18" charset="0"/>
                      </a:rPr>
                      <m:t>−</m:t>
                    </m:r>
                    <m:sSup>
                      <m:sSupPr>
                        <m:ctrlPr>
                          <a:rPr lang="en-US" altLang="zh-CN" sz="2400" b="1" i="1" smtClean="0">
                            <a:latin typeface="Cambria Math" panose="02040503050406030204" pitchFamily="18" charset="0"/>
                          </a:rPr>
                        </m:ctrlPr>
                      </m:sSupPr>
                      <m:e>
                        <m:r>
                          <a:rPr lang="en-US" altLang="zh-CN" sz="2400" b="1" i="0" smtClean="0">
                            <a:latin typeface="Cambria Math" panose="02040503050406030204" pitchFamily="18" charset="0"/>
                          </a:rPr>
                          <m:t>(</m:t>
                        </m:r>
                        <m:r>
                          <a:rPr lang="en-US" altLang="zh-CN" sz="2400" b="0" i="1" smtClean="0">
                            <a:latin typeface="Cambria Math" panose="02040503050406030204" pitchFamily="18" charset="0"/>
                          </a:rPr>
                          <m:t>𝐷</m:t>
                        </m:r>
                        <m:d>
                          <m:dPr>
                            <m:ctrlPr>
                              <a:rPr lang="en-US" altLang="zh-CN" sz="2400" b="1" i="1" smtClean="0">
                                <a:latin typeface="Cambria Math" panose="02040503050406030204" pitchFamily="18" charset="0"/>
                              </a:rPr>
                            </m:ctrlPr>
                          </m:dPr>
                          <m:e>
                            <m:r>
                              <a:rPr lang="en-US" altLang="zh-CN" sz="2400" b="1" i="0" smtClean="0">
                                <a:latin typeface="Cambria Math" panose="02040503050406030204" pitchFamily="18" charset="0"/>
                              </a:rPr>
                              <m:t>𝐳</m:t>
                            </m:r>
                          </m:e>
                        </m:d>
                        <m:r>
                          <a:rPr lang="en-US" altLang="zh-CN" sz="2400" b="1" i="0" smtClean="0">
                            <a:latin typeface="Cambria Math" panose="02040503050406030204" pitchFamily="18" charset="0"/>
                          </a:rPr>
                          <m:t>−</m:t>
                        </m:r>
                        <m:r>
                          <a:rPr lang="en-US" altLang="zh-CN" sz="2400" b="1" i="1" smtClean="0">
                            <a:latin typeface="Cambria Math" panose="02040503050406030204" pitchFamily="18" charset="0"/>
                          </a:rPr>
                          <m:t>𝜷</m:t>
                        </m:r>
                        <m:r>
                          <a:rPr lang="en-US" altLang="zh-CN" sz="2400" b="1" i="0" smtClean="0">
                            <a:latin typeface="Cambria Math" panose="02040503050406030204" pitchFamily="18" charset="0"/>
                          </a:rPr>
                          <m:t>)</m:t>
                        </m:r>
                      </m:e>
                      <m:sup>
                        <m:r>
                          <a:rPr lang="en-US" altLang="zh-CN" sz="2400" b="1" i="0" smtClean="0">
                            <a:latin typeface="Cambria Math" panose="02040503050406030204" pitchFamily="18" charset="0"/>
                          </a:rPr>
                          <m:t>𝟐</m:t>
                        </m:r>
                      </m:sup>
                    </m:sSup>
                  </m:oMath>
                </a14:m>
                <a:endParaRPr lang="zh-CN" altLang="en-US" sz="2400" b="1" dirty="0"/>
              </a:p>
            </p:txBody>
          </p:sp>
        </mc:Choice>
        <mc:Fallback xmlns="">
          <p:sp>
            <p:nvSpPr>
              <p:cNvPr id="40" name="TextBox 34">
                <a:extLst>
                  <a:ext uri="{FF2B5EF4-FFF2-40B4-BE49-F238E27FC236}">
                    <a16:creationId xmlns:a16="http://schemas.microsoft.com/office/drawing/2014/main" id="{A5D05FA4-4AF5-1E40-D483-23F2F174F64C}"/>
                  </a:ext>
                </a:extLst>
              </p:cNvPr>
              <p:cNvSpPr txBox="1">
                <a:spLocks noRot="1" noChangeAspect="1" noMove="1" noResize="1" noEditPoints="1" noAdjustHandles="1" noChangeArrowheads="1" noChangeShapeType="1" noTextEdit="1"/>
              </p:cNvSpPr>
              <p:nvPr/>
            </p:nvSpPr>
            <p:spPr>
              <a:xfrm>
                <a:off x="651757" y="5656120"/>
                <a:ext cx="4559133" cy="746999"/>
              </a:xfrm>
              <a:prstGeom prst="rect">
                <a:avLst/>
              </a:prstGeom>
              <a:blipFill>
                <a:blip r:embed="rId9"/>
                <a:stretch>
                  <a:fillRect l="-4144" t="-13115" r="-535" b="-23770"/>
                </a:stretch>
              </a:blipFill>
            </p:spPr>
            <p:txBody>
              <a:bodyPr/>
              <a:lstStyle/>
              <a:p>
                <a:r>
                  <a:rPr lang="zh-CN" altLang="en-US">
                    <a:noFill/>
                  </a:rPr>
                  <a:t> </a:t>
                </a:r>
              </a:p>
            </p:txBody>
          </p:sp>
        </mc:Fallback>
      </mc:AlternateContent>
      <p:cxnSp>
        <p:nvCxnSpPr>
          <p:cNvPr id="41" name="Straight Connector 36">
            <a:extLst>
              <a:ext uri="{FF2B5EF4-FFF2-40B4-BE49-F238E27FC236}">
                <a16:creationId xmlns:a16="http://schemas.microsoft.com/office/drawing/2014/main" id="{BA273BCD-0358-53C3-9FB0-64E07FF48CFC}"/>
              </a:ext>
            </a:extLst>
          </p:cNvPr>
          <p:cNvCxnSpPr>
            <a:cxnSpLocks/>
          </p:cNvCxnSpPr>
          <p:nvPr/>
        </p:nvCxnSpPr>
        <p:spPr>
          <a:xfrm>
            <a:off x="3589737" y="6482702"/>
            <a:ext cx="14166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5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27" grpId="0"/>
      <p:bldP spid="31" grpId="0"/>
      <p:bldP spid="38"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01580"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Evidence Lower Bound: </a:t>
            </a:r>
          </a:p>
        </p:txBody>
      </p:sp>
      <p:pic>
        <p:nvPicPr>
          <p:cNvPr id="3" name="图片 2">
            <a:extLst>
              <a:ext uri="{FF2B5EF4-FFF2-40B4-BE49-F238E27FC236}">
                <a16:creationId xmlns:a16="http://schemas.microsoft.com/office/drawing/2014/main" id="{3301F65D-10AC-3348-0D6D-FFA3A0CA5A43}"/>
              </a:ext>
            </a:extLst>
          </p:cNvPr>
          <p:cNvPicPr>
            <a:picLocks noChangeAspect="1"/>
          </p:cNvPicPr>
          <p:nvPr/>
        </p:nvPicPr>
        <p:blipFill rotWithShape="1">
          <a:blip r:embed="rId3"/>
          <a:srcRect t="29174"/>
          <a:stretch/>
        </p:blipFill>
        <p:spPr>
          <a:xfrm>
            <a:off x="1873047" y="2305419"/>
            <a:ext cx="9350476" cy="517002"/>
          </a:xfrm>
          <a:prstGeom prst="rect">
            <a:avLst/>
          </a:prstGeom>
        </p:spPr>
      </p:pic>
      <p:pic>
        <p:nvPicPr>
          <p:cNvPr id="8" name="图片 7">
            <a:extLst>
              <a:ext uri="{FF2B5EF4-FFF2-40B4-BE49-F238E27FC236}">
                <a16:creationId xmlns:a16="http://schemas.microsoft.com/office/drawing/2014/main" id="{941FE7A9-BFA3-25ED-8CFA-5EF40D1A7257}"/>
              </a:ext>
            </a:extLst>
          </p:cNvPr>
          <p:cNvPicPr>
            <a:picLocks noChangeAspect="1"/>
          </p:cNvPicPr>
          <p:nvPr/>
        </p:nvPicPr>
        <p:blipFill rotWithShape="1">
          <a:blip r:embed="rId4"/>
          <a:srcRect t="8337"/>
          <a:stretch/>
        </p:blipFill>
        <p:spPr>
          <a:xfrm>
            <a:off x="2600488" y="2763740"/>
            <a:ext cx="6659286" cy="1598870"/>
          </a:xfrm>
          <a:prstGeom prst="rect">
            <a:avLst/>
          </a:prstGeom>
        </p:spPr>
      </p:pic>
      <p:pic>
        <p:nvPicPr>
          <p:cNvPr id="9" name="图片 8">
            <a:extLst>
              <a:ext uri="{FF2B5EF4-FFF2-40B4-BE49-F238E27FC236}">
                <a16:creationId xmlns:a16="http://schemas.microsoft.com/office/drawing/2014/main" id="{E171B2A1-2D8C-8E22-6B6A-B14E1DFE3F6B}"/>
              </a:ext>
            </a:extLst>
          </p:cNvPr>
          <p:cNvPicPr>
            <a:picLocks noChangeAspect="1"/>
          </p:cNvPicPr>
          <p:nvPr/>
        </p:nvPicPr>
        <p:blipFill rotWithShape="1">
          <a:blip r:embed="rId5"/>
          <a:srcRect t="21994" b="14789"/>
          <a:stretch/>
        </p:blipFill>
        <p:spPr>
          <a:xfrm>
            <a:off x="2125979" y="4479358"/>
            <a:ext cx="6735115" cy="481781"/>
          </a:xfrm>
          <a:prstGeom prst="rect">
            <a:avLst/>
          </a:prstGeom>
        </p:spPr>
      </p:pic>
      <p:pic>
        <p:nvPicPr>
          <p:cNvPr id="11" name="图片 10">
            <a:extLst>
              <a:ext uri="{FF2B5EF4-FFF2-40B4-BE49-F238E27FC236}">
                <a16:creationId xmlns:a16="http://schemas.microsoft.com/office/drawing/2014/main" id="{AEAC049F-D442-A4FA-DB87-C439D02ADC34}"/>
              </a:ext>
            </a:extLst>
          </p:cNvPr>
          <p:cNvPicPr>
            <a:picLocks noChangeAspect="1"/>
          </p:cNvPicPr>
          <p:nvPr/>
        </p:nvPicPr>
        <p:blipFill rotWithShape="1">
          <a:blip r:embed="rId6"/>
          <a:srcRect t="7306"/>
          <a:stretch/>
        </p:blipFill>
        <p:spPr>
          <a:xfrm>
            <a:off x="2316186" y="5018895"/>
            <a:ext cx="7697274" cy="1713093"/>
          </a:xfrm>
          <a:prstGeom prst="rect">
            <a:avLst/>
          </a:prstGeom>
        </p:spPr>
      </p:pic>
      <p:sp>
        <p:nvSpPr>
          <p:cNvPr id="14" name="文本框 13">
            <a:extLst>
              <a:ext uri="{FF2B5EF4-FFF2-40B4-BE49-F238E27FC236}">
                <a16:creationId xmlns:a16="http://schemas.microsoft.com/office/drawing/2014/main" id="{EE90EB70-A287-AEB5-F0AD-DA389E51FADC}"/>
              </a:ext>
            </a:extLst>
          </p:cNvPr>
          <p:cNvSpPr txBox="1"/>
          <p:nvPr/>
        </p:nvSpPr>
        <p:spPr>
          <a:xfrm>
            <a:off x="1978901" y="2263180"/>
            <a:ext cx="361865"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 </a:t>
            </a:r>
          </a:p>
        </p:txBody>
      </p:sp>
      <p:sp>
        <p:nvSpPr>
          <p:cNvPr id="15" name="文本框 14">
            <a:extLst>
              <a:ext uri="{FF2B5EF4-FFF2-40B4-BE49-F238E27FC236}">
                <a16:creationId xmlns:a16="http://schemas.microsoft.com/office/drawing/2014/main" id="{8710D173-EB89-40BF-0ADD-2455E78B081A}"/>
              </a:ext>
            </a:extLst>
          </p:cNvPr>
          <p:cNvSpPr txBox="1"/>
          <p:nvPr/>
        </p:nvSpPr>
        <p:spPr>
          <a:xfrm>
            <a:off x="2031366" y="4493322"/>
            <a:ext cx="361865"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 </a:t>
            </a:r>
          </a:p>
        </p:txBody>
      </p:sp>
      <p:sp>
        <p:nvSpPr>
          <p:cNvPr id="16" name="灯片编号占位符 15">
            <a:extLst>
              <a:ext uri="{FF2B5EF4-FFF2-40B4-BE49-F238E27FC236}">
                <a16:creationId xmlns:a16="http://schemas.microsoft.com/office/drawing/2014/main" id="{E8397010-3C87-FAD1-2B89-ED8F534B9DBB}"/>
              </a:ext>
            </a:extLst>
          </p:cNvPr>
          <p:cNvSpPr>
            <a:spLocks noGrp="1"/>
          </p:cNvSpPr>
          <p:nvPr>
            <p:ph type="sldNum" sz="quarter" idx="12"/>
          </p:nvPr>
        </p:nvSpPr>
        <p:spPr/>
        <p:txBody>
          <a:bodyPr/>
          <a:lstStyle/>
          <a:p>
            <a:fld id="{EADB07B0-9172-4DB0-AB84-456747B063D5}" type="slidenum">
              <a:rPr lang="zh-CN" altLang="en-US" smtClean="0"/>
              <a:t>36</a:t>
            </a:fld>
            <a:endParaRPr lang="zh-CN" altLang="en-US"/>
          </a:p>
        </p:txBody>
      </p:sp>
    </p:spTree>
    <p:extLst>
      <p:ext uri="{BB962C8B-B14F-4D97-AF65-F5344CB8AC3E}">
        <p14:creationId xmlns:p14="http://schemas.microsoft.com/office/powerpoint/2010/main" val="2047023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01580"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Evidence Lower Bound: </a:t>
            </a:r>
          </a:p>
        </p:txBody>
      </p:sp>
      <p:pic>
        <p:nvPicPr>
          <p:cNvPr id="3" name="图片 2">
            <a:extLst>
              <a:ext uri="{FF2B5EF4-FFF2-40B4-BE49-F238E27FC236}">
                <a16:creationId xmlns:a16="http://schemas.microsoft.com/office/drawing/2014/main" id="{3301F65D-10AC-3348-0D6D-FFA3A0CA5A43}"/>
              </a:ext>
            </a:extLst>
          </p:cNvPr>
          <p:cNvPicPr>
            <a:picLocks noChangeAspect="1"/>
          </p:cNvPicPr>
          <p:nvPr/>
        </p:nvPicPr>
        <p:blipFill rotWithShape="1">
          <a:blip r:embed="rId3"/>
          <a:srcRect t="29174"/>
          <a:stretch/>
        </p:blipFill>
        <p:spPr>
          <a:xfrm>
            <a:off x="1873047" y="2305419"/>
            <a:ext cx="9350476" cy="517002"/>
          </a:xfrm>
          <a:prstGeom prst="rect">
            <a:avLst/>
          </a:prstGeom>
        </p:spPr>
      </p:pic>
      <p:pic>
        <p:nvPicPr>
          <p:cNvPr id="8" name="图片 7">
            <a:extLst>
              <a:ext uri="{FF2B5EF4-FFF2-40B4-BE49-F238E27FC236}">
                <a16:creationId xmlns:a16="http://schemas.microsoft.com/office/drawing/2014/main" id="{941FE7A9-BFA3-25ED-8CFA-5EF40D1A7257}"/>
              </a:ext>
            </a:extLst>
          </p:cNvPr>
          <p:cNvPicPr>
            <a:picLocks noChangeAspect="1"/>
          </p:cNvPicPr>
          <p:nvPr/>
        </p:nvPicPr>
        <p:blipFill rotWithShape="1">
          <a:blip r:embed="rId4"/>
          <a:srcRect t="8337"/>
          <a:stretch/>
        </p:blipFill>
        <p:spPr>
          <a:xfrm>
            <a:off x="2600488" y="2763740"/>
            <a:ext cx="6659286" cy="1598870"/>
          </a:xfrm>
          <a:prstGeom prst="rect">
            <a:avLst/>
          </a:prstGeom>
        </p:spPr>
      </p:pic>
      <p:pic>
        <p:nvPicPr>
          <p:cNvPr id="9" name="图片 8">
            <a:extLst>
              <a:ext uri="{FF2B5EF4-FFF2-40B4-BE49-F238E27FC236}">
                <a16:creationId xmlns:a16="http://schemas.microsoft.com/office/drawing/2014/main" id="{E171B2A1-2D8C-8E22-6B6A-B14E1DFE3F6B}"/>
              </a:ext>
            </a:extLst>
          </p:cNvPr>
          <p:cNvPicPr>
            <a:picLocks noChangeAspect="1"/>
          </p:cNvPicPr>
          <p:nvPr/>
        </p:nvPicPr>
        <p:blipFill rotWithShape="1">
          <a:blip r:embed="rId5"/>
          <a:srcRect t="21994" b="14789"/>
          <a:stretch/>
        </p:blipFill>
        <p:spPr>
          <a:xfrm>
            <a:off x="2125979" y="4479358"/>
            <a:ext cx="6735115" cy="481781"/>
          </a:xfrm>
          <a:prstGeom prst="rect">
            <a:avLst/>
          </a:prstGeom>
        </p:spPr>
      </p:pic>
      <p:pic>
        <p:nvPicPr>
          <p:cNvPr id="11" name="图片 10">
            <a:extLst>
              <a:ext uri="{FF2B5EF4-FFF2-40B4-BE49-F238E27FC236}">
                <a16:creationId xmlns:a16="http://schemas.microsoft.com/office/drawing/2014/main" id="{AEAC049F-D442-A4FA-DB87-C439D02ADC34}"/>
              </a:ext>
            </a:extLst>
          </p:cNvPr>
          <p:cNvPicPr>
            <a:picLocks noChangeAspect="1"/>
          </p:cNvPicPr>
          <p:nvPr/>
        </p:nvPicPr>
        <p:blipFill rotWithShape="1">
          <a:blip r:embed="rId6"/>
          <a:srcRect t="7306"/>
          <a:stretch/>
        </p:blipFill>
        <p:spPr>
          <a:xfrm>
            <a:off x="2316186" y="5018895"/>
            <a:ext cx="7697274" cy="1713093"/>
          </a:xfrm>
          <a:prstGeom prst="rect">
            <a:avLst/>
          </a:prstGeom>
        </p:spPr>
      </p:pic>
      <p:sp>
        <p:nvSpPr>
          <p:cNvPr id="14" name="文本框 13">
            <a:extLst>
              <a:ext uri="{FF2B5EF4-FFF2-40B4-BE49-F238E27FC236}">
                <a16:creationId xmlns:a16="http://schemas.microsoft.com/office/drawing/2014/main" id="{EE90EB70-A287-AEB5-F0AD-DA389E51FADC}"/>
              </a:ext>
            </a:extLst>
          </p:cNvPr>
          <p:cNvSpPr txBox="1"/>
          <p:nvPr/>
        </p:nvSpPr>
        <p:spPr>
          <a:xfrm>
            <a:off x="1978901" y="2263180"/>
            <a:ext cx="361865"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 </a:t>
            </a:r>
          </a:p>
        </p:txBody>
      </p:sp>
      <p:sp>
        <p:nvSpPr>
          <p:cNvPr id="15" name="文本框 14">
            <a:extLst>
              <a:ext uri="{FF2B5EF4-FFF2-40B4-BE49-F238E27FC236}">
                <a16:creationId xmlns:a16="http://schemas.microsoft.com/office/drawing/2014/main" id="{8710D173-EB89-40BF-0ADD-2455E78B081A}"/>
              </a:ext>
            </a:extLst>
          </p:cNvPr>
          <p:cNvSpPr txBox="1"/>
          <p:nvPr/>
        </p:nvSpPr>
        <p:spPr>
          <a:xfrm>
            <a:off x="2031366" y="4493322"/>
            <a:ext cx="361865"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 </a:t>
            </a:r>
          </a:p>
        </p:txBody>
      </p:sp>
      <p:sp>
        <p:nvSpPr>
          <p:cNvPr id="6" name="矩形 5">
            <a:extLst>
              <a:ext uri="{FF2B5EF4-FFF2-40B4-BE49-F238E27FC236}">
                <a16:creationId xmlns:a16="http://schemas.microsoft.com/office/drawing/2014/main" id="{E55E68B3-F52F-DAA2-E807-6991BB72ADBC}"/>
              </a:ext>
            </a:extLst>
          </p:cNvPr>
          <p:cNvSpPr/>
          <p:nvPr/>
        </p:nvSpPr>
        <p:spPr>
          <a:xfrm>
            <a:off x="5437237" y="2864661"/>
            <a:ext cx="1076633" cy="416082"/>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6577796-C530-A6C0-FC61-B949BC575F7D}"/>
              </a:ext>
            </a:extLst>
          </p:cNvPr>
          <p:cNvSpPr/>
          <p:nvPr/>
        </p:nvSpPr>
        <p:spPr>
          <a:xfrm>
            <a:off x="6608241" y="2864661"/>
            <a:ext cx="1076633" cy="416082"/>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a:extLst>
              <a:ext uri="{FF2B5EF4-FFF2-40B4-BE49-F238E27FC236}">
                <a16:creationId xmlns:a16="http://schemas.microsoft.com/office/drawing/2014/main" id="{00983FFF-617C-25E5-3A2A-31385A03114A}"/>
              </a:ext>
            </a:extLst>
          </p:cNvPr>
          <p:cNvSpPr>
            <a:spLocks noGrp="1"/>
          </p:cNvSpPr>
          <p:nvPr>
            <p:ph type="sldNum" sz="quarter" idx="12"/>
          </p:nvPr>
        </p:nvSpPr>
        <p:spPr/>
        <p:txBody>
          <a:bodyPr/>
          <a:lstStyle/>
          <a:p>
            <a:fld id="{EADB07B0-9172-4DB0-AB84-456747B063D5}" type="slidenum">
              <a:rPr lang="zh-CN" altLang="en-US" smtClean="0"/>
              <a:t>37</a:t>
            </a:fld>
            <a:endParaRPr lang="zh-CN" altLang="en-US"/>
          </a:p>
        </p:txBody>
      </p:sp>
    </p:spTree>
    <p:extLst>
      <p:ext uri="{BB962C8B-B14F-4D97-AF65-F5344CB8AC3E}">
        <p14:creationId xmlns:p14="http://schemas.microsoft.com/office/powerpoint/2010/main" val="5834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01580"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Evidence Lower Bound: </a:t>
            </a:r>
          </a:p>
        </p:txBody>
      </p:sp>
      <p:pic>
        <p:nvPicPr>
          <p:cNvPr id="3" name="图片 2">
            <a:extLst>
              <a:ext uri="{FF2B5EF4-FFF2-40B4-BE49-F238E27FC236}">
                <a16:creationId xmlns:a16="http://schemas.microsoft.com/office/drawing/2014/main" id="{3301F65D-10AC-3348-0D6D-FFA3A0CA5A43}"/>
              </a:ext>
            </a:extLst>
          </p:cNvPr>
          <p:cNvPicPr>
            <a:picLocks noChangeAspect="1"/>
          </p:cNvPicPr>
          <p:nvPr/>
        </p:nvPicPr>
        <p:blipFill rotWithShape="1">
          <a:blip r:embed="rId3"/>
          <a:srcRect t="29174"/>
          <a:stretch/>
        </p:blipFill>
        <p:spPr>
          <a:xfrm>
            <a:off x="1873047" y="2305419"/>
            <a:ext cx="9350476" cy="517002"/>
          </a:xfrm>
          <a:prstGeom prst="rect">
            <a:avLst/>
          </a:prstGeom>
        </p:spPr>
      </p:pic>
      <p:pic>
        <p:nvPicPr>
          <p:cNvPr id="8" name="图片 7">
            <a:extLst>
              <a:ext uri="{FF2B5EF4-FFF2-40B4-BE49-F238E27FC236}">
                <a16:creationId xmlns:a16="http://schemas.microsoft.com/office/drawing/2014/main" id="{941FE7A9-BFA3-25ED-8CFA-5EF40D1A7257}"/>
              </a:ext>
            </a:extLst>
          </p:cNvPr>
          <p:cNvPicPr>
            <a:picLocks noChangeAspect="1"/>
          </p:cNvPicPr>
          <p:nvPr/>
        </p:nvPicPr>
        <p:blipFill rotWithShape="1">
          <a:blip r:embed="rId4"/>
          <a:srcRect t="8337"/>
          <a:stretch/>
        </p:blipFill>
        <p:spPr>
          <a:xfrm>
            <a:off x="2600488" y="2763740"/>
            <a:ext cx="6659286" cy="1598870"/>
          </a:xfrm>
          <a:prstGeom prst="rect">
            <a:avLst/>
          </a:prstGeom>
        </p:spPr>
      </p:pic>
      <p:pic>
        <p:nvPicPr>
          <p:cNvPr id="9" name="图片 8">
            <a:extLst>
              <a:ext uri="{FF2B5EF4-FFF2-40B4-BE49-F238E27FC236}">
                <a16:creationId xmlns:a16="http://schemas.microsoft.com/office/drawing/2014/main" id="{E171B2A1-2D8C-8E22-6B6A-B14E1DFE3F6B}"/>
              </a:ext>
            </a:extLst>
          </p:cNvPr>
          <p:cNvPicPr>
            <a:picLocks noChangeAspect="1"/>
          </p:cNvPicPr>
          <p:nvPr/>
        </p:nvPicPr>
        <p:blipFill rotWithShape="1">
          <a:blip r:embed="rId5"/>
          <a:srcRect t="21994" b="14789"/>
          <a:stretch/>
        </p:blipFill>
        <p:spPr>
          <a:xfrm>
            <a:off x="2125979" y="4479358"/>
            <a:ext cx="6735115" cy="481781"/>
          </a:xfrm>
          <a:prstGeom prst="rect">
            <a:avLst/>
          </a:prstGeom>
        </p:spPr>
      </p:pic>
      <p:pic>
        <p:nvPicPr>
          <p:cNvPr id="11" name="图片 10">
            <a:extLst>
              <a:ext uri="{FF2B5EF4-FFF2-40B4-BE49-F238E27FC236}">
                <a16:creationId xmlns:a16="http://schemas.microsoft.com/office/drawing/2014/main" id="{AEAC049F-D442-A4FA-DB87-C439D02ADC34}"/>
              </a:ext>
            </a:extLst>
          </p:cNvPr>
          <p:cNvPicPr>
            <a:picLocks noChangeAspect="1"/>
          </p:cNvPicPr>
          <p:nvPr/>
        </p:nvPicPr>
        <p:blipFill rotWithShape="1">
          <a:blip r:embed="rId6"/>
          <a:srcRect t="7306"/>
          <a:stretch/>
        </p:blipFill>
        <p:spPr>
          <a:xfrm>
            <a:off x="2316186" y="5018895"/>
            <a:ext cx="7697274" cy="1713093"/>
          </a:xfrm>
          <a:prstGeom prst="rect">
            <a:avLst/>
          </a:prstGeom>
        </p:spPr>
      </p:pic>
      <p:sp>
        <p:nvSpPr>
          <p:cNvPr id="14" name="文本框 13">
            <a:extLst>
              <a:ext uri="{FF2B5EF4-FFF2-40B4-BE49-F238E27FC236}">
                <a16:creationId xmlns:a16="http://schemas.microsoft.com/office/drawing/2014/main" id="{EE90EB70-A287-AEB5-F0AD-DA389E51FADC}"/>
              </a:ext>
            </a:extLst>
          </p:cNvPr>
          <p:cNvSpPr txBox="1"/>
          <p:nvPr/>
        </p:nvSpPr>
        <p:spPr>
          <a:xfrm>
            <a:off x="1978901" y="2263180"/>
            <a:ext cx="361865"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 </a:t>
            </a:r>
          </a:p>
        </p:txBody>
      </p:sp>
      <p:sp>
        <p:nvSpPr>
          <p:cNvPr id="15" name="文本框 14">
            <a:extLst>
              <a:ext uri="{FF2B5EF4-FFF2-40B4-BE49-F238E27FC236}">
                <a16:creationId xmlns:a16="http://schemas.microsoft.com/office/drawing/2014/main" id="{8710D173-EB89-40BF-0ADD-2455E78B081A}"/>
              </a:ext>
            </a:extLst>
          </p:cNvPr>
          <p:cNvSpPr txBox="1"/>
          <p:nvPr/>
        </p:nvSpPr>
        <p:spPr>
          <a:xfrm>
            <a:off x="2031366" y="4493322"/>
            <a:ext cx="361865"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 </a:t>
            </a:r>
          </a:p>
        </p:txBody>
      </p:sp>
      <p:sp>
        <p:nvSpPr>
          <p:cNvPr id="6" name="矩形 5">
            <a:extLst>
              <a:ext uri="{FF2B5EF4-FFF2-40B4-BE49-F238E27FC236}">
                <a16:creationId xmlns:a16="http://schemas.microsoft.com/office/drawing/2014/main" id="{E55E68B3-F52F-DAA2-E807-6991BB72ADBC}"/>
              </a:ext>
            </a:extLst>
          </p:cNvPr>
          <p:cNvSpPr/>
          <p:nvPr/>
        </p:nvSpPr>
        <p:spPr>
          <a:xfrm>
            <a:off x="3379694" y="5603465"/>
            <a:ext cx="5174371" cy="472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a:extLst>
              <a:ext uri="{FF2B5EF4-FFF2-40B4-BE49-F238E27FC236}">
                <a16:creationId xmlns:a16="http://schemas.microsoft.com/office/drawing/2014/main" id="{7A3E54BA-FE81-C264-6F2C-85D8B8987783}"/>
              </a:ext>
            </a:extLst>
          </p:cNvPr>
          <p:cNvSpPr>
            <a:spLocks noGrp="1"/>
          </p:cNvSpPr>
          <p:nvPr>
            <p:ph type="sldNum" sz="quarter" idx="12"/>
          </p:nvPr>
        </p:nvSpPr>
        <p:spPr/>
        <p:txBody>
          <a:bodyPr/>
          <a:lstStyle/>
          <a:p>
            <a:fld id="{EADB07B0-9172-4DB0-AB84-456747B063D5}" type="slidenum">
              <a:rPr lang="zh-CN" altLang="en-US" smtClean="0"/>
              <a:t>38</a:t>
            </a:fld>
            <a:endParaRPr lang="zh-CN" altLang="en-US"/>
          </a:p>
        </p:txBody>
      </p:sp>
    </p:spTree>
    <p:extLst>
      <p:ext uri="{BB962C8B-B14F-4D97-AF65-F5344CB8AC3E}">
        <p14:creationId xmlns:p14="http://schemas.microsoft.com/office/powerpoint/2010/main" val="30321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What is a domain index?</a:t>
            </a:r>
          </a:p>
        </p:txBody>
      </p:sp>
      <p:sp>
        <p:nvSpPr>
          <p:cNvPr id="3" name="灯片编号占位符 2">
            <a:extLst>
              <a:ext uri="{FF2B5EF4-FFF2-40B4-BE49-F238E27FC236}">
                <a16:creationId xmlns:a16="http://schemas.microsoft.com/office/drawing/2014/main" id="{EAB6B731-A905-D7FC-17CD-8FBEC50A75CB}"/>
              </a:ext>
            </a:extLst>
          </p:cNvPr>
          <p:cNvSpPr>
            <a:spLocks noGrp="1"/>
          </p:cNvSpPr>
          <p:nvPr>
            <p:ph type="sldNum" sz="quarter" idx="12"/>
          </p:nvPr>
        </p:nvSpPr>
        <p:spPr/>
        <p:txBody>
          <a:bodyPr/>
          <a:lstStyle/>
          <a:p>
            <a:fld id="{EADB07B0-9172-4DB0-AB84-456747B063D5}" type="slidenum">
              <a:rPr lang="zh-CN" altLang="en-US" smtClean="0"/>
              <a:t>3</a:t>
            </a:fld>
            <a:endParaRPr lang="zh-CN" altLang="en-US" dirty="0"/>
          </a:p>
        </p:txBody>
      </p:sp>
      <p:sp>
        <p:nvSpPr>
          <p:cNvPr id="28" name="文本框 27">
            <a:extLst>
              <a:ext uri="{FF2B5EF4-FFF2-40B4-BE49-F238E27FC236}">
                <a16:creationId xmlns:a16="http://schemas.microsoft.com/office/drawing/2014/main" id="{E90CD619-85C4-8D09-1F7F-D00EA7B28069}"/>
              </a:ext>
            </a:extLst>
          </p:cNvPr>
          <p:cNvSpPr txBox="1"/>
          <p:nvPr/>
        </p:nvSpPr>
        <p:spPr>
          <a:xfrm>
            <a:off x="742333" y="1317677"/>
            <a:ext cx="8885197"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F541AC9-DB4A-9EFD-AB4E-AC4B3892FA1B}"/>
              </a:ext>
            </a:extLst>
          </p:cNvPr>
          <p:cNvSpPr txBox="1"/>
          <p:nvPr/>
        </p:nvSpPr>
        <p:spPr>
          <a:xfrm>
            <a:off x="862642" y="2816969"/>
            <a:ext cx="1004792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184A7F"/>
                </a:solidFill>
                <a:latin typeface="Times New Roman" panose="02020603050405020304" pitchFamily="18" charset="0"/>
                <a:cs typeface="Times New Roman" panose="02020603050405020304" pitchFamily="18" charset="0"/>
              </a:rPr>
              <a:t>Uniquely identify a domain</a:t>
            </a:r>
          </a:p>
        </p:txBody>
      </p:sp>
      <p:sp>
        <p:nvSpPr>
          <p:cNvPr id="8" name="文本框 7">
            <a:extLst>
              <a:ext uri="{FF2B5EF4-FFF2-40B4-BE49-F238E27FC236}">
                <a16:creationId xmlns:a16="http://schemas.microsoft.com/office/drawing/2014/main" id="{E041EED4-8A67-667F-DFBC-A7EB7E847B5E}"/>
              </a:ext>
            </a:extLst>
          </p:cNvPr>
          <p:cNvSpPr txBox="1"/>
          <p:nvPr/>
        </p:nvSpPr>
        <p:spPr>
          <a:xfrm>
            <a:off x="862642" y="3602280"/>
            <a:ext cx="1004792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184A7F"/>
                </a:solidFill>
                <a:latin typeface="Times New Roman" panose="02020603050405020304" pitchFamily="18" charset="0"/>
                <a:cs typeface="Times New Roman" panose="02020603050405020304" pitchFamily="18" charset="0"/>
              </a:rPr>
              <a:t>Represent domain semantics</a:t>
            </a:r>
          </a:p>
        </p:txBody>
      </p:sp>
      <p:sp>
        <p:nvSpPr>
          <p:cNvPr id="20" name="文本框 19">
            <a:extLst>
              <a:ext uri="{FF2B5EF4-FFF2-40B4-BE49-F238E27FC236}">
                <a16:creationId xmlns:a16="http://schemas.microsoft.com/office/drawing/2014/main" id="{422EB2F5-7DED-4BFD-4EDA-95E757E44F33}"/>
              </a:ext>
            </a:extLst>
          </p:cNvPr>
          <p:cNvSpPr txBox="1"/>
          <p:nvPr/>
        </p:nvSpPr>
        <p:spPr>
          <a:xfrm>
            <a:off x="862642" y="2043205"/>
            <a:ext cx="1004792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184A7F"/>
                </a:solidFill>
                <a:latin typeface="Times New Roman" panose="02020603050405020304" pitchFamily="18" charset="0"/>
                <a:cs typeface="Times New Roman" panose="02020603050405020304" pitchFamily="18" charset="0"/>
              </a:rPr>
              <a:t>A real-value scalar (vector)</a:t>
            </a:r>
          </a:p>
        </p:txBody>
      </p:sp>
    </p:spTree>
    <p:extLst>
      <p:ext uri="{BB962C8B-B14F-4D97-AF65-F5344CB8AC3E}">
        <p14:creationId xmlns:p14="http://schemas.microsoft.com/office/powerpoint/2010/main" val="34061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06DF7D2-D444-0C05-C01A-2677BD791F1E}"/>
                  </a:ext>
                </a:extLst>
              </p:cNvPr>
              <p:cNvSpPr txBox="1"/>
              <p:nvPr/>
            </p:nvSpPr>
            <p:spPr>
              <a:xfrm>
                <a:off x="915941" y="1758507"/>
                <a:ext cx="11413322" cy="494559"/>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Infer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𝑞</m:t>
                        </m:r>
                      </m:e>
                      <m:sub>
                        <m:r>
                          <a:rPr lang="en-US" altLang="zh-CN" sz="2400" b="0" i="1" smtClean="0">
                            <a:solidFill>
                              <a:srgbClr val="184A7F"/>
                            </a:solidFill>
                            <a:latin typeface="Cambria Math" panose="02040503050406030204" pitchFamily="18" charset="0"/>
                            <a:cs typeface="Times New Roman" panose="02020603050405020304" pitchFamily="18" charset="0"/>
                          </a:rPr>
                          <m:t>𝜙</m:t>
                        </m:r>
                      </m:sub>
                    </m:sSub>
                    <m:r>
                      <a:rPr lang="en-US" altLang="zh-CN" sz="2400" b="0" i="1" smtClean="0">
                        <a:solidFill>
                          <a:srgbClr val="184A7F"/>
                        </a:solidFill>
                        <a:latin typeface="Cambria Math" panose="02040503050406030204" pitchFamily="18" charset="0"/>
                        <a:cs typeface="Times New Roman" panose="02020603050405020304" pitchFamily="18" charset="0"/>
                      </a:rPr>
                      <m:t>(</m:t>
                    </m:r>
                    <m:r>
                      <a:rPr lang="en-US" altLang="zh-CN" sz="2400" b="0" i="1" smtClean="0">
                        <a:solidFill>
                          <a:srgbClr val="184A7F"/>
                        </a:solidFill>
                        <a:latin typeface="Cambria Math" panose="02040503050406030204" pitchFamily="18" charset="0"/>
                        <a:cs typeface="Times New Roman" panose="02020603050405020304" pitchFamily="18" charset="0"/>
                      </a:rPr>
                      <m:t>𝛽</m:t>
                    </m:r>
                    <m:r>
                      <a:rPr lang="en-US" altLang="zh-CN" sz="2400" b="0" i="1" smtClean="0">
                        <a:solidFill>
                          <a:srgbClr val="184A7F"/>
                        </a:solidFill>
                        <a:latin typeface="Cambria Math" panose="02040503050406030204" pitchFamily="18" charset="0"/>
                        <a:cs typeface="Times New Roman" panose="02020603050405020304" pitchFamily="18" charset="0"/>
                      </a:rPr>
                      <m:t>|</m:t>
                    </m:r>
                    <m:r>
                      <a:rPr lang="en-US" altLang="zh-CN" sz="2400" b="0" i="1" smtClean="0">
                        <a:solidFill>
                          <a:srgbClr val="184A7F"/>
                        </a:solidFill>
                        <a:latin typeface="Cambria Math" panose="02040503050406030204" pitchFamily="18" charset="0"/>
                        <a:cs typeface="Times New Roman" panose="02020603050405020304" pitchFamily="18" charset="0"/>
                      </a:rPr>
                      <m:t>𝑢</m:t>
                    </m:r>
                    <m:r>
                      <a:rPr lang="en-US" altLang="zh-CN" sz="24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a:t>
                </a:r>
              </a:p>
            </p:txBody>
          </p:sp>
        </mc:Choice>
        <mc:Fallback xmlns="">
          <p:sp>
            <p:nvSpPr>
              <p:cNvPr id="12" name="文本框 11">
                <a:extLst>
                  <a:ext uri="{FF2B5EF4-FFF2-40B4-BE49-F238E27FC236}">
                    <a16:creationId xmlns:a16="http://schemas.microsoft.com/office/drawing/2014/main" id="{B06DF7D2-D444-0C05-C01A-2677BD791F1E}"/>
                  </a:ext>
                </a:extLst>
              </p:cNvPr>
              <p:cNvSpPr txBox="1">
                <a:spLocks noRot="1" noChangeAspect="1" noMove="1" noResize="1" noEditPoints="1" noAdjustHandles="1" noChangeArrowheads="1" noChangeShapeType="1" noTextEdit="1"/>
              </p:cNvSpPr>
              <p:nvPr/>
            </p:nvSpPr>
            <p:spPr>
              <a:xfrm>
                <a:off x="915941" y="1758507"/>
                <a:ext cx="11413322" cy="494559"/>
              </a:xfrm>
              <a:prstGeom prst="rect">
                <a:avLst/>
              </a:prstGeom>
              <a:blipFill>
                <a:blip r:embed="rId3"/>
                <a:stretch>
                  <a:fillRect l="-801" t="-9756" b="-19512"/>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7445DDF3-6740-4C47-911A-01AD75E18DC3}"/>
              </a:ext>
            </a:extLst>
          </p:cNvPr>
          <p:cNvPicPr>
            <a:picLocks noChangeAspect="1"/>
          </p:cNvPicPr>
          <p:nvPr/>
        </p:nvPicPr>
        <p:blipFill>
          <a:blip r:embed="rId4"/>
          <a:stretch>
            <a:fillRect/>
          </a:stretch>
        </p:blipFill>
        <p:spPr>
          <a:xfrm>
            <a:off x="594375" y="2544726"/>
            <a:ext cx="10936226" cy="2429214"/>
          </a:xfrm>
          <a:prstGeom prst="rect">
            <a:avLst/>
          </a:prstGeom>
        </p:spPr>
      </p:pic>
      <p:sp>
        <p:nvSpPr>
          <p:cNvPr id="17" name="灯片编号占位符 16">
            <a:extLst>
              <a:ext uri="{FF2B5EF4-FFF2-40B4-BE49-F238E27FC236}">
                <a16:creationId xmlns:a16="http://schemas.microsoft.com/office/drawing/2014/main" id="{DDE33C19-01A2-F505-6435-037A75930A06}"/>
              </a:ext>
            </a:extLst>
          </p:cNvPr>
          <p:cNvSpPr>
            <a:spLocks noGrp="1"/>
          </p:cNvSpPr>
          <p:nvPr>
            <p:ph type="sldNum" sz="quarter" idx="12"/>
          </p:nvPr>
        </p:nvSpPr>
        <p:spPr/>
        <p:txBody>
          <a:bodyPr/>
          <a:lstStyle/>
          <a:p>
            <a:fld id="{EADB07B0-9172-4DB0-AB84-456747B063D5}" type="slidenum">
              <a:rPr lang="zh-CN" altLang="en-US" smtClean="0"/>
              <a:t>39</a:t>
            </a:fld>
            <a:endParaRPr lang="zh-CN" altLang="en-US"/>
          </a:p>
        </p:txBody>
      </p:sp>
    </p:spTree>
    <p:extLst>
      <p:ext uri="{BB962C8B-B14F-4D97-AF65-F5344CB8AC3E}">
        <p14:creationId xmlns:p14="http://schemas.microsoft.com/office/powerpoint/2010/main" val="3380640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15941"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Network Structure</a:t>
            </a:r>
          </a:p>
        </p:txBody>
      </p:sp>
      <p:pic>
        <p:nvPicPr>
          <p:cNvPr id="6" name="图片 5">
            <a:extLst>
              <a:ext uri="{FF2B5EF4-FFF2-40B4-BE49-F238E27FC236}">
                <a16:creationId xmlns:a16="http://schemas.microsoft.com/office/drawing/2014/main" id="{0AEE5DDD-4A79-63EB-A163-A6CA6035DF3B}"/>
              </a:ext>
            </a:extLst>
          </p:cNvPr>
          <p:cNvPicPr>
            <a:picLocks noChangeAspect="1"/>
          </p:cNvPicPr>
          <p:nvPr/>
        </p:nvPicPr>
        <p:blipFill rotWithShape="1">
          <a:blip r:embed="rId3"/>
          <a:srcRect l="7513" r="6387"/>
          <a:stretch/>
        </p:blipFill>
        <p:spPr>
          <a:xfrm>
            <a:off x="915941" y="2526241"/>
            <a:ext cx="10497381" cy="2944927"/>
          </a:xfrm>
          <a:prstGeom prst="rect">
            <a:avLst/>
          </a:prstGeom>
        </p:spPr>
      </p:pic>
      <p:sp>
        <p:nvSpPr>
          <p:cNvPr id="8" name="灯片编号占位符 7">
            <a:extLst>
              <a:ext uri="{FF2B5EF4-FFF2-40B4-BE49-F238E27FC236}">
                <a16:creationId xmlns:a16="http://schemas.microsoft.com/office/drawing/2014/main" id="{C8D223EF-D2F6-6F34-2D5C-45DAD085A2FF}"/>
              </a:ext>
            </a:extLst>
          </p:cNvPr>
          <p:cNvSpPr>
            <a:spLocks noGrp="1"/>
          </p:cNvSpPr>
          <p:nvPr>
            <p:ph type="sldNum" sz="quarter" idx="12"/>
          </p:nvPr>
        </p:nvSpPr>
        <p:spPr/>
        <p:txBody>
          <a:bodyPr/>
          <a:lstStyle/>
          <a:p>
            <a:fld id="{EADB07B0-9172-4DB0-AB84-456747B063D5}" type="slidenum">
              <a:rPr lang="zh-CN" altLang="en-US" smtClean="0"/>
              <a:t>40</a:t>
            </a:fld>
            <a:endParaRPr lang="zh-CN" altLang="en-US"/>
          </a:p>
        </p:txBody>
      </p:sp>
    </p:spTree>
    <p:extLst>
      <p:ext uri="{BB962C8B-B14F-4D97-AF65-F5344CB8AC3E}">
        <p14:creationId xmlns:p14="http://schemas.microsoft.com/office/powerpoint/2010/main" val="1835972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15941"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Network Structure (full)</a:t>
            </a:r>
          </a:p>
        </p:txBody>
      </p:sp>
      <p:sp>
        <p:nvSpPr>
          <p:cNvPr id="8" name="灯片编号占位符 7">
            <a:extLst>
              <a:ext uri="{FF2B5EF4-FFF2-40B4-BE49-F238E27FC236}">
                <a16:creationId xmlns:a16="http://schemas.microsoft.com/office/drawing/2014/main" id="{C8D223EF-D2F6-6F34-2D5C-45DAD085A2FF}"/>
              </a:ext>
            </a:extLst>
          </p:cNvPr>
          <p:cNvSpPr>
            <a:spLocks noGrp="1"/>
          </p:cNvSpPr>
          <p:nvPr>
            <p:ph type="sldNum" sz="quarter" idx="12"/>
          </p:nvPr>
        </p:nvSpPr>
        <p:spPr/>
        <p:txBody>
          <a:bodyPr/>
          <a:lstStyle/>
          <a:p>
            <a:fld id="{EADB07B0-9172-4DB0-AB84-456747B063D5}" type="slidenum">
              <a:rPr lang="zh-CN" altLang="en-US" smtClean="0"/>
              <a:t>41</a:t>
            </a:fld>
            <a:endParaRPr lang="zh-CN" altLang="en-US"/>
          </a:p>
        </p:txBody>
      </p:sp>
      <p:pic>
        <p:nvPicPr>
          <p:cNvPr id="9" name="图片 8">
            <a:extLst>
              <a:ext uri="{FF2B5EF4-FFF2-40B4-BE49-F238E27FC236}">
                <a16:creationId xmlns:a16="http://schemas.microsoft.com/office/drawing/2014/main" id="{4C1CF3B1-168A-F498-2DF0-8984260222E7}"/>
              </a:ext>
            </a:extLst>
          </p:cNvPr>
          <p:cNvPicPr>
            <a:picLocks noChangeAspect="1"/>
          </p:cNvPicPr>
          <p:nvPr/>
        </p:nvPicPr>
        <p:blipFill rotWithShape="1">
          <a:blip r:embed="rId3"/>
          <a:srcRect t="8233"/>
          <a:stretch/>
        </p:blipFill>
        <p:spPr>
          <a:xfrm>
            <a:off x="1062811" y="2349431"/>
            <a:ext cx="9329114" cy="4198193"/>
          </a:xfrm>
          <a:prstGeom prst="rect">
            <a:avLst/>
          </a:prstGeom>
        </p:spPr>
      </p:pic>
    </p:spTree>
    <p:extLst>
      <p:ext uri="{BB962C8B-B14F-4D97-AF65-F5344CB8AC3E}">
        <p14:creationId xmlns:p14="http://schemas.microsoft.com/office/powerpoint/2010/main" val="708532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06DF7D2-D444-0C05-C01A-2677BD791F1E}"/>
                  </a:ext>
                </a:extLst>
              </p:cNvPr>
              <p:cNvSpPr txBox="1"/>
              <p:nvPr/>
            </p:nvSpPr>
            <p:spPr>
              <a:xfrm>
                <a:off x="842588" y="4506614"/>
                <a:ext cx="11413322" cy="1569660"/>
              </a:xfrm>
              <a:prstGeom prst="rect">
                <a:avLst/>
              </a:prstGeom>
              <a:noFill/>
            </p:spPr>
            <p:txBody>
              <a:bodyPr wrap="square" rtlCol="0">
                <a:spAutoFit/>
              </a:bodyPr>
              <a:lstStyle/>
              <a:p>
                <a:pPr marL="457200"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Model:</a:t>
                </a:r>
              </a:p>
              <a:p>
                <a:pPr marL="914400" lvl="1"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Input: data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𝑥</m:t>
                        </m:r>
                      </m:e>
                      <m:sub>
                        <m:r>
                          <a:rPr lang="en-US" altLang="zh-CN" sz="2400" b="0" i="1" smtClean="0">
                            <a:solidFill>
                              <a:srgbClr val="184A7F"/>
                            </a:solidFill>
                            <a:latin typeface="Cambria Math" panose="02040503050406030204" pitchFamily="18" charset="0"/>
                            <a:cs typeface="Times New Roman" panose="02020603050405020304" pitchFamily="18" charset="0"/>
                          </a:rPr>
                          <m:t>𝑠</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label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𝑦</m:t>
                        </m:r>
                      </m:e>
                      <m:sub>
                        <m:r>
                          <a:rPr lang="en-US" altLang="zh-CN" sz="2400" b="0" i="1" smtClean="0">
                            <a:solidFill>
                              <a:srgbClr val="184A7F"/>
                            </a:solidFill>
                            <a:latin typeface="Cambria Math" panose="02040503050406030204" pitchFamily="18" charset="0"/>
                            <a:cs typeface="Times New Roman" panose="02020603050405020304" pitchFamily="18" charset="0"/>
                          </a:rPr>
                          <m:t>𝑠</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on source domains, data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𝑥</m:t>
                        </m:r>
                      </m:e>
                      <m:sub>
                        <m:r>
                          <a:rPr lang="en-US" altLang="zh-CN" sz="2400" b="0" i="1" smtClean="0">
                            <a:solidFill>
                              <a:srgbClr val="184A7F"/>
                            </a:solidFill>
                            <a:latin typeface="Cambria Math" panose="02040503050406030204" pitchFamily="18" charset="0"/>
                            <a:cs typeface="Times New Roman" panose="02020603050405020304" pitchFamily="18" charset="0"/>
                          </a:rPr>
                          <m:t>𝑡</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on target domains</a:t>
                </a:r>
              </a:p>
              <a:p>
                <a:pPr marL="914400" lvl="1"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Output:  label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𝑦</m:t>
                        </m:r>
                      </m:e>
                      <m:sub>
                        <m:r>
                          <a:rPr lang="en-US" altLang="zh-CN" sz="2400" b="0" i="1" smtClean="0">
                            <a:solidFill>
                              <a:srgbClr val="184A7F"/>
                            </a:solidFill>
                            <a:latin typeface="Cambria Math" panose="02040503050406030204" pitchFamily="18" charset="0"/>
                            <a:cs typeface="Times New Roman" panose="02020603050405020304" pitchFamily="18" charset="0"/>
                          </a:rPr>
                          <m:t>𝑡</m:t>
                        </m:r>
                      </m:sub>
                    </m:sSub>
                  </m:oMath>
                </a14:m>
                <a:r>
                  <a:rPr lang="en-US" altLang="zh-CN" sz="2400" dirty="0">
                    <a:solidFill>
                      <a:srgbClr val="184A7F"/>
                    </a:solidFill>
                    <a:latin typeface="Times New Roman" panose="02020603050405020304" pitchFamily="18" charset="0"/>
                    <a:cs typeface="Times New Roman" panose="02020603050405020304" pitchFamily="18" charset="0"/>
                  </a:rPr>
                  <a:t> on target domains, domain index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𝛽</m:t>
                        </m:r>
                      </m:e>
                      <m:sub>
                        <m:r>
                          <a:rPr lang="en-US" altLang="zh-CN" sz="2400" b="0" i="1" smtClean="0">
                            <a:solidFill>
                              <a:srgbClr val="184A7F"/>
                            </a:solidFill>
                            <a:latin typeface="Cambria Math" panose="02040503050406030204" pitchFamily="18" charset="0"/>
                            <a:cs typeface="Times New Roman" panose="02020603050405020304" pitchFamily="18" charset="0"/>
                          </a:rPr>
                          <m:t>𝑘</m:t>
                        </m:r>
                      </m:sub>
                    </m:sSub>
                  </m:oMath>
                </a14:m>
                <a:endParaRPr lang="en-US" altLang="zh-CN" sz="2400" dirty="0">
                  <a:solidFill>
                    <a:srgbClr val="184A7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Maximize </a:t>
                </a:r>
                <a14:m>
                  <m:oMath xmlns:m="http://schemas.openxmlformats.org/officeDocument/2006/math">
                    <m:r>
                      <m:rPr>
                        <m:lit/>
                      </m:rPr>
                      <a:rPr lang="en-US" altLang="zh-CN" sz="2400" b="0" i="0" smtClean="0">
                        <a:solidFill>
                          <a:srgbClr val="184A7F"/>
                        </a:solidFill>
                        <a:latin typeface="Cambria Math" panose="02040503050406030204" pitchFamily="18" charset="0"/>
                        <a:cs typeface="Times New Roman" panose="02020603050405020304" pitchFamily="18" charset="0"/>
                      </a:rPr>
                      <m:t> </m:t>
                    </m:r>
                    <m:r>
                      <m:rPr>
                        <m:sty m:val="p"/>
                      </m:rPr>
                      <a:rPr lang="en-US" altLang="zh-CN" sz="2400" b="0" i="1" smtClean="0">
                        <a:solidFill>
                          <a:srgbClr val="184A7F"/>
                        </a:solidFill>
                        <a:latin typeface="Cambria Math" panose="02040503050406030204" pitchFamily="18" charset="0"/>
                        <a:cs typeface="Times New Roman" panose="02020603050405020304" pitchFamily="18" charset="0"/>
                      </a:rPr>
                      <m:t>log</m:t>
                    </m:r>
                    <m:r>
                      <a:rPr lang="en-US" altLang="zh-CN" sz="2400" b="0" i="1" smtClean="0">
                        <a:solidFill>
                          <a:srgbClr val="184A7F"/>
                        </a:solidFill>
                        <a:latin typeface="Cambria Math" panose="02040503050406030204" pitchFamily="18" charset="0"/>
                        <a:cs typeface="Times New Roman" panose="02020603050405020304" pitchFamily="18" charset="0"/>
                      </a:rPr>
                      <m:t> </m:t>
                    </m:r>
                    <m:r>
                      <a:rPr lang="en-US" altLang="zh-CN" sz="2400" b="0" i="1" smtClean="0">
                        <a:solidFill>
                          <a:srgbClr val="184A7F"/>
                        </a:solidFill>
                        <a:latin typeface="Cambria Math" panose="02040503050406030204" pitchFamily="18" charset="0"/>
                        <a:cs typeface="Times New Roman" panose="02020603050405020304" pitchFamily="18" charset="0"/>
                      </a:rPr>
                      <m:t>𝑝</m:t>
                    </m:r>
                    <m:r>
                      <a:rPr lang="en-US" altLang="zh-CN" sz="2400" b="0" i="1" smtClean="0">
                        <a:solidFill>
                          <a:srgbClr val="184A7F"/>
                        </a:solidFill>
                        <a:latin typeface="Cambria Math" panose="02040503050406030204" pitchFamily="18" charset="0"/>
                        <a:cs typeface="Times New Roman" panose="02020603050405020304" pitchFamily="18" charset="0"/>
                      </a:rPr>
                      <m:t>(</m:t>
                    </m:r>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𝑥</m:t>
                        </m:r>
                      </m:e>
                      <m:sub>
                        <m:r>
                          <a:rPr lang="en-US" altLang="zh-CN" sz="2400" b="0" i="1" smtClean="0">
                            <a:solidFill>
                              <a:srgbClr val="184A7F"/>
                            </a:solidFill>
                            <a:latin typeface="Cambria Math" panose="02040503050406030204" pitchFamily="18" charset="0"/>
                            <a:cs typeface="Times New Roman" panose="02020603050405020304" pitchFamily="18" charset="0"/>
                          </a:rPr>
                          <m:t>𝑠</m:t>
                        </m:r>
                      </m:sub>
                    </m:sSub>
                    <m:r>
                      <a:rPr lang="en-US" altLang="zh-CN" sz="2400" b="0" i="1" smtClean="0">
                        <a:solidFill>
                          <a:srgbClr val="184A7F"/>
                        </a:solidFill>
                        <a:latin typeface="Cambria Math" panose="02040503050406030204" pitchFamily="18" charset="0"/>
                        <a:cs typeface="Times New Roman" panose="02020603050405020304" pitchFamily="18" charset="0"/>
                      </a:rPr>
                      <m:t>,</m:t>
                    </m:r>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𝑦</m:t>
                        </m:r>
                      </m:e>
                      <m:sub>
                        <m:r>
                          <a:rPr lang="en-US" altLang="zh-CN" sz="2400" b="0" i="1" smtClean="0">
                            <a:solidFill>
                              <a:srgbClr val="184A7F"/>
                            </a:solidFill>
                            <a:latin typeface="Cambria Math" panose="02040503050406030204" pitchFamily="18" charset="0"/>
                            <a:cs typeface="Times New Roman" panose="02020603050405020304" pitchFamily="18" charset="0"/>
                          </a:rPr>
                          <m:t>𝑠</m:t>
                        </m:r>
                      </m:sub>
                    </m:sSub>
                    <m:r>
                      <a:rPr lang="en-US" altLang="zh-CN" sz="24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&amp;</a:t>
                </a:r>
                <a14:m>
                  <m:oMath xmlns:m="http://schemas.openxmlformats.org/officeDocument/2006/math">
                    <m:r>
                      <a:rPr lang="en-US" altLang="zh-CN" sz="2400" b="0" i="0" smtClean="0">
                        <a:solidFill>
                          <a:srgbClr val="184A7F"/>
                        </a:solidFill>
                        <a:latin typeface="Cambria Math" panose="02040503050406030204" pitchFamily="18" charset="0"/>
                        <a:cs typeface="Times New Roman" panose="02020603050405020304" pitchFamily="18" charset="0"/>
                      </a:rPr>
                      <m:t> </m:t>
                    </m:r>
                    <m:r>
                      <m:rPr>
                        <m:sty m:val="p"/>
                      </m:rPr>
                      <a:rPr lang="en-US" altLang="zh-CN" sz="2400" i="1">
                        <a:solidFill>
                          <a:srgbClr val="184A7F"/>
                        </a:solidFill>
                        <a:latin typeface="Cambria Math" panose="02040503050406030204" pitchFamily="18" charset="0"/>
                        <a:cs typeface="Times New Roman" panose="02020603050405020304" pitchFamily="18" charset="0"/>
                      </a:rPr>
                      <m:t>log</m:t>
                    </m:r>
                    <m:r>
                      <a:rPr lang="en-US" altLang="zh-CN" sz="2400" i="1">
                        <a:solidFill>
                          <a:srgbClr val="184A7F"/>
                        </a:solidFill>
                        <a:latin typeface="Cambria Math" panose="02040503050406030204" pitchFamily="18" charset="0"/>
                        <a:cs typeface="Times New Roman" panose="02020603050405020304" pitchFamily="18" charset="0"/>
                      </a:rPr>
                      <m:t> </m:t>
                    </m:r>
                    <m:r>
                      <a:rPr lang="en-US" altLang="zh-CN" sz="2400" i="1">
                        <a:solidFill>
                          <a:srgbClr val="184A7F"/>
                        </a:solidFill>
                        <a:latin typeface="Cambria Math" panose="02040503050406030204" pitchFamily="18" charset="0"/>
                        <a:cs typeface="Times New Roman" panose="02020603050405020304" pitchFamily="18" charset="0"/>
                      </a:rPr>
                      <m:t>𝑝</m:t>
                    </m:r>
                    <m:r>
                      <a:rPr lang="en-US" altLang="zh-CN" sz="2400" i="1">
                        <a:solidFill>
                          <a:srgbClr val="184A7F"/>
                        </a:solidFill>
                        <a:latin typeface="Cambria Math" panose="02040503050406030204" pitchFamily="18" charset="0"/>
                        <a:cs typeface="Times New Roman" panose="02020603050405020304" pitchFamily="18" charset="0"/>
                      </a:rPr>
                      <m:t>(</m:t>
                    </m:r>
                    <m:sSub>
                      <m:sSubPr>
                        <m:ctrlPr>
                          <a:rPr lang="en-US" altLang="zh-CN" sz="2400" i="1">
                            <a:solidFill>
                              <a:srgbClr val="184A7F"/>
                            </a:solidFill>
                            <a:latin typeface="Cambria Math" panose="02040503050406030204" pitchFamily="18" charset="0"/>
                            <a:cs typeface="Times New Roman" panose="02020603050405020304" pitchFamily="18" charset="0"/>
                          </a:rPr>
                        </m:ctrlPr>
                      </m:sSubPr>
                      <m:e>
                        <m:r>
                          <a:rPr lang="en-US" altLang="zh-CN" sz="2400" i="1">
                            <a:solidFill>
                              <a:srgbClr val="184A7F"/>
                            </a:solidFill>
                            <a:latin typeface="Cambria Math" panose="02040503050406030204" pitchFamily="18" charset="0"/>
                            <a:cs typeface="Times New Roman" panose="02020603050405020304" pitchFamily="18" charset="0"/>
                          </a:rPr>
                          <m:t>𝑥</m:t>
                        </m:r>
                      </m:e>
                      <m:sub>
                        <m:r>
                          <a:rPr lang="en-US" altLang="zh-CN" sz="2400" b="0" i="1" smtClean="0">
                            <a:solidFill>
                              <a:srgbClr val="184A7F"/>
                            </a:solidFill>
                            <a:latin typeface="Cambria Math" panose="02040503050406030204" pitchFamily="18" charset="0"/>
                            <a:cs typeface="Times New Roman" panose="02020603050405020304" pitchFamily="18" charset="0"/>
                          </a:rPr>
                          <m:t>𝑡</m:t>
                        </m:r>
                      </m:sub>
                    </m:sSub>
                    <m:r>
                      <a:rPr lang="en-US" altLang="zh-CN" sz="2400" i="1">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a:t>
                </a:r>
              </a:p>
            </p:txBody>
          </p:sp>
        </mc:Choice>
        <mc:Fallback xmlns="">
          <p:sp>
            <p:nvSpPr>
              <p:cNvPr id="12" name="文本框 11">
                <a:extLst>
                  <a:ext uri="{FF2B5EF4-FFF2-40B4-BE49-F238E27FC236}">
                    <a16:creationId xmlns:a16="http://schemas.microsoft.com/office/drawing/2014/main" id="{B06DF7D2-D444-0C05-C01A-2677BD791F1E}"/>
                  </a:ext>
                </a:extLst>
              </p:cNvPr>
              <p:cNvSpPr txBox="1">
                <a:spLocks noRot="1" noChangeAspect="1" noMove="1" noResize="1" noEditPoints="1" noAdjustHandles="1" noChangeArrowheads="1" noChangeShapeType="1" noTextEdit="1"/>
              </p:cNvSpPr>
              <p:nvPr/>
            </p:nvSpPr>
            <p:spPr>
              <a:xfrm>
                <a:off x="842588" y="4506614"/>
                <a:ext cx="11413322" cy="1569660"/>
              </a:xfrm>
              <a:prstGeom prst="rect">
                <a:avLst/>
              </a:prstGeom>
              <a:blipFill>
                <a:blip r:embed="rId3"/>
                <a:stretch>
                  <a:fillRect l="-694" t="-3101" b="-7752"/>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6C54F9A9-0BDB-E23B-FCD1-CC9ACDA8E2BD}"/>
              </a:ext>
            </a:extLst>
          </p:cNvPr>
          <p:cNvPicPr>
            <a:picLocks noChangeAspect="1"/>
          </p:cNvPicPr>
          <p:nvPr/>
        </p:nvPicPr>
        <p:blipFill>
          <a:blip r:embed="rId4"/>
          <a:stretch>
            <a:fillRect/>
          </a:stretch>
        </p:blipFill>
        <p:spPr>
          <a:xfrm>
            <a:off x="1067189" y="1696415"/>
            <a:ext cx="9821646" cy="2619741"/>
          </a:xfrm>
          <a:prstGeom prst="rect">
            <a:avLst/>
          </a:prstGeom>
        </p:spPr>
      </p:pic>
      <p:sp>
        <p:nvSpPr>
          <p:cNvPr id="14" name="灯片编号占位符 13">
            <a:extLst>
              <a:ext uri="{FF2B5EF4-FFF2-40B4-BE49-F238E27FC236}">
                <a16:creationId xmlns:a16="http://schemas.microsoft.com/office/drawing/2014/main" id="{3BFAE2E5-C260-A723-601B-8AD297528E42}"/>
              </a:ext>
            </a:extLst>
          </p:cNvPr>
          <p:cNvSpPr>
            <a:spLocks noGrp="1"/>
          </p:cNvSpPr>
          <p:nvPr>
            <p:ph type="sldNum" sz="quarter" idx="12"/>
          </p:nvPr>
        </p:nvSpPr>
        <p:spPr/>
        <p:txBody>
          <a:bodyPr/>
          <a:lstStyle/>
          <a:p>
            <a:fld id="{EADB07B0-9172-4DB0-AB84-456747B063D5}" type="slidenum">
              <a:rPr lang="zh-CN" altLang="en-US" smtClean="0"/>
              <a:t>42</a:t>
            </a:fld>
            <a:endParaRPr lang="zh-CN" altLang="en-US"/>
          </a:p>
        </p:txBody>
      </p:sp>
    </p:spTree>
    <p:extLst>
      <p:ext uri="{BB962C8B-B14F-4D97-AF65-F5344CB8AC3E}">
        <p14:creationId xmlns:p14="http://schemas.microsoft.com/office/powerpoint/2010/main" val="2475929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15941"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Pairwise Domain Distance: why Earth Moving Distance?</a:t>
            </a:r>
          </a:p>
        </p:txBody>
      </p:sp>
      <p:sp>
        <p:nvSpPr>
          <p:cNvPr id="17" name="灯片编号占位符 16">
            <a:extLst>
              <a:ext uri="{FF2B5EF4-FFF2-40B4-BE49-F238E27FC236}">
                <a16:creationId xmlns:a16="http://schemas.microsoft.com/office/drawing/2014/main" id="{DDE33C19-01A2-F505-6435-037A75930A06}"/>
              </a:ext>
            </a:extLst>
          </p:cNvPr>
          <p:cNvSpPr>
            <a:spLocks noGrp="1"/>
          </p:cNvSpPr>
          <p:nvPr>
            <p:ph type="sldNum" sz="quarter" idx="12"/>
          </p:nvPr>
        </p:nvSpPr>
        <p:spPr/>
        <p:txBody>
          <a:bodyPr/>
          <a:lstStyle/>
          <a:p>
            <a:fld id="{EADB07B0-9172-4DB0-AB84-456747B063D5}" type="slidenum">
              <a:rPr lang="zh-CN" altLang="en-US" smtClean="0"/>
              <a:t>43</a:t>
            </a:fld>
            <a:endParaRPr lang="zh-CN" altLang="en-US"/>
          </a:p>
        </p:txBody>
      </p:sp>
      <p:pic>
        <p:nvPicPr>
          <p:cNvPr id="6" name="图片 5">
            <a:extLst>
              <a:ext uri="{FF2B5EF4-FFF2-40B4-BE49-F238E27FC236}">
                <a16:creationId xmlns:a16="http://schemas.microsoft.com/office/drawing/2014/main" id="{8092251E-C3F9-E4A3-BAC3-0E606EC53878}"/>
              </a:ext>
            </a:extLst>
          </p:cNvPr>
          <p:cNvPicPr>
            <a:picLocks noChangeAspect="1"/>
          </p:cNvPicPr>
          <p:nvPr/>
        </p:nvPicPr>
        <p:blipFill>
          <a:blip r:embed="rId3"/>
          <a:stretch>
            <a:fillRect/>
          </a:stretch>
        </p:blipFill>
        <p:spPr>
          <a:xfrm>
            <a:off x="766218" y="2282264"/>
            <a:ext cx="6352697" cy="2885579"/>
          </a:xfrm>
          <a:prstGeom prst="rect">
            <a:avLst/>
          </a:prstGeom>
        </p:spPr>
      </p:pic>
      <p:sp>
        <p:nvSpPr>
          <p:cNvPr id="8" name="文本框 7">
            <a:extLst>
              <a:ext uri="{FF2B5EF4-FFF2-40B4-BE49-F238E27FC236}">
                <a16:creationId xmlns:a16="http://schemas.microsoft.com/office/drawing/2014/main" id="{1AF3D600-DFA8-AADD-0657-13823E625DED}"/>
              </a:ext>
            </a:extLst>
          </p:cNvPr>
          <p:cNvSpPr txBox="1"/>
          <p:nvPr/>
        </p:nvSpPr>
        <p:spPr>
          <a:xfrm>
            <a:off x="842587" y="5240299"/>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Observation: Average of Local Domain Indices may be close</a:t>
            </a:r>
          </a:p>
        </p:txBody>
      </p:sp>
    </p:spTree>
    <p:extLst>
      <p:ext uri="{BB962C8B-B14F-4D97-AF65-F5344CB8AC3E}">
        <p14:creationId xmlns:p14="http://schemas.microsoft.com/office/powerpoint/2010/main" val="1833382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Domain-Indexing Variational Bayes</a:t>
            </a:r>
          </a:p>
        </p:txBody>
      </p:sp>
      <p:sp>
        <p:nvSpPr>
          <p:cNvPr id="2" name="文本框 1">
            <a:extLst>
              <a:ext uri="{FF2B5EF4-FFF2-40B4-BE49-F238E27FC236}">
                <a16:creationId xmlns:a16="http://schemas.microsoft.com/office/drawing/2014/main" id="{054DE45E-DF32-690C-B61A-B7CA97C102AF}"/>
              </a:ext>
            </a:extLst>
          </p:cNvPr>
          <p:cNvSpPr txBox="1"/>
          <p:nvPr/>
        </p:nvSpPr>
        <p:spPr>
          <a:xfrm>
            <a:off x="842587" y="1111640"/>
            <a:ext cx="73535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Variational inference process</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6DF7D2-D444-0C05-C01A-2677BD791F1E}"/>
              </a:ext>
            </a:extLst>
          </p:cNvPr>
          <p:cNvSpPr txBox="1"/>
          <p:nvPr/>
        </p:nvSpPr>
        <p:spPr>
          <a:xfrm>
            <a:off x="915941" y="1758507"/>
            <a:ext cx="11413322" cy="461665"/>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Why not directly infer global domain index?</a:t>
            </a:r>
          </a:p>
        </p:txBody>
      </p:sp>
      <p:sp>
        <p:nvSpPr>
          <p:cNvPr id="17" name="灯片编号占位符 16">
            <a:extLst>
              <a:ext uri="{FF2B5EF4-FFF2-40B4-BE49-F238E27FC236}">
                <a16:creationId xmlns:a16="http://schemas.microsoft.com/office/drawing/2014/main" id="{DDE33C19-01A2-F505-6435-037A75930A06}"/>
              </a:ext>
            </a:extLst>
          </p:cNvPr>
          <p:cNvSpPr>
            <a:spLocks noGrp="1"/>
          </p:cNvSpPr>
          <p:nvPr>
            <p:ph type="sldNum" sz="quarter" idx="12"/>
          </p:nvPr>
        </p:nvSpPr>
        <p:spPr/>
        <p:txBody>
          <a:bodyPr/>
          <a:lstStyle/>
          <a:p>
            <a:fld id="{EADB07B0-9172-4DB0-AB84-456747B063D5}" type="slidenum">
              <a:rPr lang="zh-CN" altLang="en-US" smtClean="0"/>
              <a:t>44</a:t>
            </a:fld>
            <a:endParaRPr lang="zh-CN" altLang="en-US"/>
          </a:p>
        </p:txBody>
      </p:sp>
      <p:sp>
        <p:nvSpPr>
          <p:cNvPr id="3" name="文本框 2">
            <a:extLst>
              <a:ext uri="{FF2B5EF4-FFF2-40B4-BE49-F238E27FC236}">
                <a16:creationId xmlns:a16="http://schemas.microsoft.com/office/drawing/2014/main" id="{6A501446-92E6-09D6-AF4B-E9328E71C66A}"/>
              </a:ext>
            </a:extLst>
          </p:cNvPr>
          <p:cNvSpPr txBox="1"/>
          <p:nvPr/>
        </p:nvSpPr>
        <p:spPr>
          <a:xfrm>
            <a:off x="954241" y="2191817"/>
            <a:ext cx="11413322"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Hard to optimize</a:t>
            </a:r>
          </a:p>
          <a:p>
            <a:pPr marL="342900" indent="-342900">
              <a:buFont typeface="Arial" panose="020B0604020202020204" pitchFamily="34" charset="0"/>
              <a:buChar char="•"/>
            </a:pPr>
            <a:r>
              <a:rPr lang="en-US" altLang="zh-CN" sz="2400" dirty="0">
                <a:solidFill>
                  <a:srgbClr val="184A7F"/>
                </a:solidFill>
                <a:latin typeface="Times New Roman" panose="02020603050405020304" pitchFamily="18" charset="0"/>
                <a:cs typeface="Times New Roman" panose="02020603050405020304" pitchFamily="18" charset="0"/>
              </a:rPr>
              <a:t>Not Efficient</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A06DAB7-D16A-35CF-2FE6-6599F2E830B8}"/>
                  </a:ext>
                </a:extLst>
              </p:cNvPr>
              <p:cNvSpPr txBox="1"/>
              <p:nvPr/>
            </p:nvSpPr>
            <p:spPr>
              <a:xfrm>
                <a:off x="1303723" y="3092677"/>
                <a:ext cx="11413322" cy="863891"/>
              </a:xfrm>
              <a:prstGeom prst="rect">
                <a:avLst/>
              </a:prstGeom>
              <a:noFill/>
            </p:spPr>
            <p:txBody>
              <a:bodyPr wrap="squar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Infer </a:t>
                </a:r>
                <a14:m>
                  <m:oMath xmlns:m="http://schemas.openxmlformats.org/officeDocument/2006/math">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𝑞</m:t>
                        </m:r>
                      </m:e>
                      <m:sub>
                        <m:r>
                          <a:rPr lang="en-US" altLang="zh-CN" sz="2400" b="0" i="1" smtClean="0">
                            <a:solidFill>
                              <a:srgbClr val="184A7F"/>
                            </a:solidFill>
                            <a:latin typeface="Cambria Math" panose="02040503050406030204" pitchFamily="18" charset="0"/>
                            <a:cs typeface="Times New Roman" panose="02020603050405020304" pitchFamily="18" charset="0"/>
                          </a:rPr>
                          <m:t>𝜙</m:t>
                        </m:r>
                      </m:sub>
                    </m:sSub>
                    <m:d>
                      <m:dPr>
                        <m:ctrlPr>
                          <a:rPr lang="en-US" altLang="zh-CN" sz="2400" b="0" i="1" smtClean="0">
                            <a:solidFill>
                              <a:srgbClr val="184A7F"/>
                            </a:solidFill>
                            <a:latin typeface="Cambria Math" panose="02040503050406030204" pitchFamily="18" charset="0"/>
                            <a:cs typeface="Times New Roman" panose="02020603050405020304" pitchFamily="18" charset="0"/>
                          </a:rPr>
                        </m:ctrlPr>
                      </m:dPr>
                      <m:e>
                        <m:r>
                          <a:rPr lang="en-US" altLang="zh-CN" sz="2400" b="0" i="1" smtClean="0">
                            <a:solidFill>
                              <a:srgbClr val="184A7F"/>
                            </a:solidFill>
                            <a:latin typeface="Cambria Math" panose="02040503050406030204" pitchFamily="18" charset="0"/>
                            <a:cs typeface="Times New Roman" panose="02020603050405020304" pitchFamily="18" charset="0"/>
                          </a:rPr>
                          <m:t>𝛽</m:t>
                        </m:r>
                      </m:e>
                      <m:e>
                        <m:r>
                          <a:rPr lang="en-US" altLang="zh-CN" sz="2400" b="0" i="1" smtClean="0">
                            <a:solidFill>
                              <a:srgbClr val="184A7F"/>
                            </a:solidFill>
                            <a:latin typeface="Cambria Math" panose="02040503050406030204" pitchFamily="18" charset="0"/>
                            <a:cs typeface="Times New Roman" panose="02020603050405020304" pitchFamily="18" charset="0"/>
                          </a:rPr>
                          <m:t>𝑢</m:t>
                        </m:r>
                      </m:e>
                    </m:d>
                  </m:oMath>
                </a14:m>
                <a:r>
                  <a:rPr lang="en-US" altLang="zh-CN" sz="2400" dirty="0">
                    <a:solidFill>
                      <a:srgbClr val="184A7F"/>
                    </a:solidFill>
                    <a:latin typeface="Times New Roman" panose="02020603050405020304" pitchFamily="18" charset="0"/>
                    <a:cs typeface="Times New Roman" panose="02020603050405020304" pitchFamily="18" charset="0"/>
                  </a:rPr>
                  <a:t>  v.s. Infer </a:t>
                </a:r>
                <a14:m>
                  <m:oMath xmlns:m="http://schemas.openxmlformats.org/officeDocument/2006/math">
                    <m:sSub>
                      <m:sSubPr>
                        <m:ctrlPr>
                          <a:rPr lang="en-US" altLang="zh-CN" sz="2400" i="1">
                            <a:solidFill>
                              <a:srgbClr val="184A7F"/>
                            </a:solidFill>
                            <a:latin typeface="Cambria Math" panose="02040503050406030204" pitchFamily="18" charset="0"/>
                            <a:cs typeface="Times New Roman" panose="02020603050405020304" pitchFamily="18" charset="0"/>
                          </a:rPr>
                        </m:ctrlPr>
                      </m:sSubPr>
                      <m:e>
                        <m:r>
                          <a:rPr lang="en-US" altLang="zh-CN" sz="2400" i="1">
                            <a:solidFill>
                              <a:srgbClr val="184A7F"/>
                            </a:solidFill>
                            <a:latin typeface="Cambria Math" panose="02040503050406030204" pitchFamily="18" charset="0"/>
                            <a:cs typeface="Times New Roman" panose="02020603050405020304" pitchFamily="18" charset="0"/>
                          </a:rPr>
                          <m:t>𝑞</m:t>
                        </m:r>
                      </m:e>
                      <m:sub>
                        <m:r>
                          <a:rPr lang="en-US" altLang="zh-CN" sz="2400" i="1">
                            <a:solidFill>
                              <a:srgbClr val="184A7F"/>
                            </a:solidFill>
                            <a:latin typeface="Cambria Math" panose="02040503050406030204" pitchFamily="18" charset="0"/>
                            <a:cs typeface="Times New Roman" panose="02020603050405020304" pitchFamily="18" charset="0"/>
                          </a:rPr>
                          <m:t>𝜙</m:t>
                        </m:r>
                      </m:sub>
                    </m:sSub>
                    <m:d>
                      <m:dPr>
                        <m:ctrlPr>
                          <a:rPr lang="en-US" altLang="zh-CN" sz="2400" i="1">
                            <a:solidFill>
                              <a:srgbClr val="184A7F"/>
                            </a:solidFill>
                            <a:latin typeface="Cambria Math" panose="02040503050406030204" pitchFamily="18" charset="0"/>
                            <a:cs typeface="Times New Roman" panose="02020603050405020304" pitchFamily="18" charset="0"/>
                          </a:rPr>
                        </m:ctrlPr>
                      </m:dPr>
                      <m:e>
                        <m:r>
                          <a:rPr lang="en-US" altLang="zh-CN" sz="2400" i="1">
                            <a:solidFill>
                              <a:srgbClr val="184A7F"/>
                            </a:solidFill>
                            <a:latin typeface="Cambria Math" panose="02040503050406030204" pitchFamily="18" charset="0"/>
                            <a:cs typeface="Times New Roman" panose="02020603050405020304" pitchFamily="18" charset="0"/>
                          </a:rPr>
                          <m:t>𝛽</m:t>
                        </m:r>
                      </m:e>
                      <m:e>
                        <m:r>
                          <a:rPr lang="en-US" altLang="zh-CN" sz="2400" b="0" i="1" smtClean="0">
                            <a:solidFill>
                              <a:srgbClr val="184A7F"/>
                            </a:solidFill>
                            <a:latin typeface="Cambria Math" panose="02040503050406030204" pitchFamily="18" charset="0"/>
                            <a:cs typeface="Times New Roman" panose="02020603050405020304" pitchFamily="18" charset="0"/>
                          </a:rPr>
                          <m:t>𝑥</m:t>
                        </m:r>
                      </m:e>
                    </m:d>
                  </m:oMath>
                </a14:m>
                <a:endParaRPr lang="en-US" altLang="zh-CN" sz="2400" dirty="0">
                  <a:solidFill>
                    <a:srgbClr val="184A7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𝑢</m:t>
                    </m:r>
                  </m:oMath>
                </a14:m>
                <a:r>
                  <a:rPr lang="en-US" altLang="zh-CN" sz="2400" dirty="0">
                    <a:solidFill>
                      <a:srgbClr val="184A7F"/>
                    </a:solidFill>
                    <a:latin typeface="Times New Roman" panose="02020603050405020304" pitchFamily="18" charset="0"/>
                    <a:cs typeface="Times New Roman" panose="02020603050405020304" pitchFamily="18" charset="0"/>
                  </a:rPr>
                  <a:t> is low-dimensional compared to </a:t>
                </a:r>
                <a14:m>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𝑥</m:t>
                    </m:r>
                  </m:oMath>
                </a14:m>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0A06DAB7-D16A-35CF-2FE6-6599F2E830B8}"/>
                  </a:ext>
                </a:extLst>
              </p:cNvPr>
              <p:cNvSpPr txBox="1">
                <a:spLocks noRot="1" noChangeAspect="1" noMove="1" noResize="1" noEditPoints="1" noAdjustHandles="1" noChangeArrowheads="1" noChangeShapeType="1" noTextEdit="1"/>
              </p:cNvSpPr>
              <p:nvPr/>
            </p:nvSpPr>
            <p:spPr>
              <a:xfrm>
                <a:off x="1303723" y="3092677"/>
                <a:ext cx="11413322" cy="863891"/>
              </a:xfrm>
              <a:prstGeom prst="rect">
                <a:avLst/>
              </a:prstGeom>
              <a:blipFill>
                <a:blip r:embed="rId3"/>
                <a:stretch>
                  <a:fillRect l="-855" t="-5634" b="-15493"/>
                </a:stretch>
              </a:blipFill>
            </p:spPr>
            <p:txBody>
              <a:bodyPr/>
              <a:lstStyle/>
              <a:p>
                <a:r>
                  <a:rPr lang="zh-CN" altLang="en-US">
                    <a:noFill/>
                  </a:rPr>
                  <a:t> </a:t>
                </a:r>
              </a:p>
            </p:txBody>
          </p:sp>
        </mc:Fallback>
      </mc:AlternateContent>
      <p:pic>
        <p:nvPicPr>
          <p:cNvPr id="10" name="Picture 2">
            <a:extLst>
              <a:ext uri="{FF2B5EF4-FFF2-40B4-BE49-F238E27FC236}">
                <a16:creationId xmlns:a16="http://schemas.microsoft.com/office/drawing/2014/main" id="{FA0375FB-A63D-451C-F5BD-F08BFFAB5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513" y="4104834"/>
            <a:ext cx="2556229" cy="1777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8069612-0B34-A8DC-31CF-BDDB896BA9E9}"/>
                  </a:ext>
                </a:extLst>
              </p:cNvPr>
              <p:cNvSpPr txBox="1"/>
              <p:nvPr/>
            </p:nvSpPr>
            <p:spPr>
              <a:xfrm>
                <a:off x="2685750" y="5946618"/>
                <a:ext cx="25562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𝑥</m:t>
                      </m:r>
                      <m:r>
                        <a:rPr lang="en-US" altLang="zh-CN" sz="2400" b="0" i="1" smtClean="0">
                          <a:solidFill>
                            <a:srgbClr val="184A7F"/>
                          </a:solidFill>
                          <a:latin typeface="Cambria Math" panose="02040503050406030204" pitchFamily="18" charset="0"/>
                          <a:cs typeface="Times New Roman" panose="02020603050405020304" pitchFamily="18" charset="0"/>
                        </a:rPr>
                        <m:t>:</m:t>
                      </m:r>
                      <m:r>
                        <a:rPr lang="en-US" altLang="zh-CN" sz="2400" b="0" i="0" smtClean="0">
                          <a:solidFill>
                            <a:srgbClr val="184A7F"/>
                          </a:solidFill>
                          <a:latin typeface="Cambria Math" panose="02040503050406030204" pitchFamily="18" charset="0"/>
                          <a:cs typeface="Times New Roman" panose="02020603050405020304" pitchFamily="18" charset="0"/>
                        </a:rPr>
                        <m:t>224</m:t>
                      </m:r>
                      <m:r>
                        <a:rPr lang="en-US" altLang="zh-CN" sz="2400" b="0" i="1" smtClean="0">
                          <a:solidFill>
                            <a:srgbClr val="184A7F"/>
                          </a:solidFill>
                          <a:latin typeface="Cambria Math" panose="02040503050406030204" pitchFamily="18" charset="0"/>
                          <a:cs typeface="Times New Roman" panose="02020603050405020304" pitchFamily="18" charset="0"/>
                        </a:rPr>
                        <m:t>×224×3</m:t>
                      </m:r>
                    </m:oMath>
                  </m:oMathPara>
                </a14:m>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48069612-0B34-A8DC-31CF-BDDB896BA9E9}"/>
                  </a:ext>
                </a:extLst>
              </p:cNvPr>
              <p:cNvSpPr txBox="1">
                <a:spLocks noRot="1" noChangeAspect="1" noMove="1" noResize="1" noEditPoints="1" noAdjustHandles="1" noChangeArrowheads="1" noChangeShapeType="1" noTextEdit="1"/>
              </p:cNvSpPr>
              <p:nvPr/>
            </p:nvSpPr>
            <p:spPr>
              <a:xfrm>
                <a:off x="2685750" y="5946618"/>
                <a:ext cx="2556229"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8735DBF-F7FC-1C74-699B-816BAEAA1CEA}"/>
                  </a:ext>
                </a:extLst>
              </p:cNvPr>
              <p:cNvSpPr txBox="1"/>
              <p:nvPr/>
            </p:nvSpPr>
            <p:spPr>
              <a:xfrm>
                <a:off x="7005597" y="5839309"/>
                <a:ext cx="25562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184A7F"/>
                          </a:solidFill>
                          <a:latin typeface="Cambria Math" panose="02040503050406030204" pitchFamily="18" charset="0"/>
                          <a:cs typeface="Times New Roman" panose="02020603050405020304" pitchFamily="18" charset="0"/>
                        </a:rPr>
                        <m:t>𝑢</m:t>
                      </m:r>
                      <m:r>
                        <a:rPr lang="en-US" altLang="zh-CN" sz="2400" b="0" i="1" smtClean="0">
                          <a:solidFill>
                            <a:srgbClr val="184A7F"/>
                          </a:solidFill>
                          <a:latin typeface="Cambria Math" panose="02040503050406030204" pitchFamily="18" charset="0"/>
                          <a:cs typeface="Times New Roman" panose="02020603050405020304" pitchFamily="18" charset="0"/>
                        </a:rPr>
                        <m:t>:</m:t>
                      </m:r>
                      <m:r>
                        <a:rPr lang="en-US" altLang="zh-CN" sz="2400" b="0" i="0" smtClean="0">
                          <a:solidFill>
                            <a:srgbClr val="184A7F"/>
                          </a:solidFill>
                          <a:latin typeface="Cambria Math" panose="02040503050406030204" pitchFamily="18" charset="0"/>
                          <a:cs typeface="Times New Roman" panose="02020603050405020304" pitchFamily="18" charset="0"/>
                        </a:rPr>
                        <m:t>4</m:t>
                      </m:r>
                    </m:oMath>
                  </m:oMathPara>
                </a14:m>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78735DBF-F7FC-1C74-699B-816BAEAA1CEA}"/>
                  </a:ext>
                </a:extLst>
              </p:cNvPr>
              <p:cNvSpPr txBox="1">
                <a:spLocks noRot="1" noChangeAspect="1" noMove="1" noResize="1" noEditPoints="1" noAdjustHandles="1" noChangeArrowheads="1" noChangeShapeType="1" noTextEdit="1"/>
              </p:cNvSpPr>
              <p:nvPr/>
            </p:nvSpPr>
            <p:spPr>
              <a:xfrm>
                <a:off x="7005597" y="5839309"/>
                <a:ext cx="2556229" cy="461665"/>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14" name="表格 14">
            <a:extLst>
              <a:ext uri="{FF2B5EF4-FFF2-40B4-BE49-F238E27FC236}">
                <a16:creationId xmlns:a16="http://schemas.microsoft.com/office/drawing/2014/main" id="{6677D8C2-B340-DD95-785D-D9E631F18903}"/>
              </a:ext>
            </a:extLst>
          </p:cNvPr>
          <p:cNvGraphicFramePr>
            <a:graphicFrameLocks noGrp="1"/>
          </p:cNvGraphicFramePr>
          <p:nvPr>
            <p:extLst>
              <p:ext uri="{D42A27DB-BD31-4B8C-83A1-F6EECF244321}">
                <p14:modId xmlns:p14="http://schemas.microsoft.com/office/powerpoint/2010/main" val="3495610418"/>
              </p:ext>
            </p:extLst>
          </p:nvPr>
        </p:nvGraphicFramePr>
        <p:xfrm>
          <a:off x="7396585" y="4810735"/>
          <a:ext cx="1743692" cy="365760"/>
        </p:xfrm>
        <a:graphic>
          <a:graphicData uri="http://schemas.openxmlformats.org/drawingml/2006/table">
            <a:tbl>
              <a:tblPr firstRow="1" bandRow="1">
                <a:tableStyleId>{5C22544A-7EE6-4342-B048-85BDC9FD1C3A}</a:tableStyleId>
              </a:tblPr>
              <a:tblGrid>
                <a:gridCol w="435923">
                  <a:extLst>
                    <a:ext uri="{9D8B030D-6E8A-4147-A177-3AD203B41FA5}">
                      <a16:colId xmlns:a16="http://schemas.microsoft.com/office/drawing/2014/main" val="1919964567"/>
                    </a:ext>
                  </a:extLst>
                </a:gridCol>
                <a:gridCol w="435923">
                  <a:extLst>
                    <a:ext uri="{9D8B030D-6E8A-4147-A177-3AD203B41FA5}">
                      <a16:colId xmlns:a16="http://schemas.microsoft.com/office/drawing/2014/main" val="2223872014"/>
                    </a:ext>
                  </a:extLst>
                </a:gridCol>
                <a:gridCol w="435923">
                  <a:extLst>
                    <a:ext uri="{9D8B030D-6E8A-4147-A177-3AD203B41FA5}">
                      <a16:colId xmlns:a16="http://schemas.microsoft.com/office/drawing/2014/main" val="1041515957"/>
                    </a:ext>
                  </a:extLst>
                </a:gridCol>
                <a:gridCol w="435923">
                  <a:extLst>
                    <a:ext uri="{9D8B030D-6E8A-4147-A177-3AD203B41FA5}">
                      <a16:colId xmlns:a16="http://schemas.microsoft.com/office/drawing/2014/main" val="2754414827"/>
                    </a:ext>
                  </a:extLst>
                </a:gridCol>
              </a:tblGrid>
              <a:tr h="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258554"/>
                  </a:ext>
                </a:extLst>
              </a:tr>
            </a:tbl>
          </a:graphicData>
        </a:graphic>
      </p:graphicFrame>
    </p:spTree>
    <p:extLst>
      <p:ext uri="{BB962C8B-B14F-4D97-AF65-F5344CB8AC3E}">
        <p14:creationId xmlns:p14="http://schemas.microsoft.com/office/powerpoint/2010/main" val="2758415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8B660C9D-0219-77A0-3E28-2A8D267EF3B1}"/>
              </a:ext>
            </a:extLst>
          </p:cNvPr>
          <p:cNvPicPr>
            <a:picLocks noChangeAspect="1"/>
          </p:cNvPicPr>
          <p:nvPr/>
        </p:nvPicPr>
        <p:blipFill>
          <a:blip r:embed="rId3"/>
          <a:stretch>
            <a:fillRect/>
          </a:stretch>
        </p:blipFill>
        <p:spPr>
          <a:xfrm>
            <a:off x="2750381" y="2714924"/>
            <a:ext cx="6815711" cy="3031436"/>
          </a:xfrm>
          <a:prstGeom prst="rect">
            <a:avLst/>
          </a:prstGeom>
        </p:spPr>
      </p:pic>
      <p:sp>
        <p:nvSpPr>
          <p:cNvPr id="22" name="文本框 21">
            <a:extLst>
              <a:ext uri="{FF2B5EF4-FFF2-40B4-BE49-F238E27FC236}">
                <a16:creationId xmlns:a16="http://schemas.microsoft.com/office/drawing/2014/main" id="{44F5DDA1-4D9D-BA80-A0A7-B81395A49CEA}"/>
              </a:ext>
            </a:extLst>
          </p:cNvPr>
          <p:cNvSpPr txBox="1"/>
          <p:nvPr/>
        </p:nvSpPr>
        <p:spPr>
          <a:xfrm>
            <a:off x="-16074" y="6444229"/>
            <a:ext cx="6103978" cy="369332"/>
          </a:xfrm>
          <a:prstGeom prst="rect">
            <a:avLst/>
          </a:prstGeom>
          <a:noFill/>
        </p:spPr>
        <p:txBody>
          <a:bodyPr wrap="square">
            <a:spAutoFit/>
          </a:bodyPr>
          <a:lstStyle/>
          <a:p>
            <a:r>
              <a:rPr lang="zh-CN" altLang="en-US" dirty="0"/>
              <a:t>https://www.youtube.com/watch?v=KtZPSCD-WhQ</a:t>
            </a:r>
          </a:p>
        </p:txBody>
      </p:sp>
      <p:sp>
        <p:nvSpPr>
          <p:cNvPr id="23" name="文本框 22">
            <a:extLst>
              <a:ext uri="{FF2B5EF4-FFF2-40B4-BE49-F238E27FC236}">
                <a16:creationId xmlns:a16="http://schemas.microsoft.com/office/drawing/2014/main" id="{03444418-332F-A62E-2483-AF4F95AFF56F}"/>
              </a:ext>
            </a:extLst>
          </p:cNvPr>
          <p:cNvSpPr txBox="1"/>
          <p:nvPr/>
        </p:nvSpPr>
        <p:spPr>
          <a:xfrm>
            <a:off x="1016226" y="1923610"/>
            <a:ext cx="9757084"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Circle 30:</a:t>
            </a:r>
          </a:p>
        </p:txBody>
      </p:sp>
      <p:sp>
        <p:nvSpPr>
          <p:cNvPr id="24" name="灯片编号占位符 23">
            <a:extLst>
              <a:ext uri="{FF2B5EF4-FFF2-40B4-BE49-F238E27FC236}">
                <a16:creationId xmlns:a16="http://schemas.microsoft.com/office/drawing/2014/main" id="{91920046-6231-6AD7-98E3-46F0B287909E}"/>
              </a:ext>
            </a:extLst>
          </p:cNvPr>
          <p:cNvSpPr>
            <a:spLocks noGrp="1"/>
          </p:cNvSpPr>
          <p:nvPr>
            <p:ph type="sldNum" sz="quarter" idx="12"/>
          </p:nvPr>
        </p:nvSpPr>
        <p:spPr/>
        <p:txBody>
          <a:bodyPr/>
          <a:lstStyle/>
          <a:p>
            <a:fld id="{EADB07B0-9172-4DB0-AB84-456747B063D5}" type="slidenum">
              <a:rPr lang="zh-CN" altLang="en-US" smtClean="0"/>
              <a:t>45</a:t>
            </a:fld>
            <a:endParaRPr lang="zh-CN" altLang="en-US"/>
          </a:p>
        </p:txBody>
      </p:sp>
    </p:spTree>
    <p:extLst>
      <p:ext uri="{BB962C8B-B14F-4D97-AF65-F5344CB8AC3E}">
        <p14:creationId xmlns:p14="http://schemas.microsoft.com/office/powerpoint/2010/main" val="3670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EFC311D5-FCAA-7828-F81E-5300E732A10F}"/>
              </a:ext>
            </a:extLst>
          </p:cNvPr>
          <p:cNvSpPr txBox="1"/>
          <p:nvPr/>
        </p:nvSpPr>
        <p:spPr>
          <a:xfrm>
            <a:off x="1016226" y="1923610"/>
            <a:ext cx="9757084"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Circle 30:</a:t>
            </a:r>
          </a:p>
        </p:txBody>
      </p:sp>
      <p:pic>
        <p:nvPicPr>
          <p:cNvPr id="2" name="图片 1">
            <a:extLst>
              <a:ext uri="{FF2B5EF4-FFF2-40B4-BE49-F238E27FC236}">
                <a16:creationId xmlns:a16="http://schemas.microsoft.com/office/drawing/2014/main" id="{E0D24D62-0504-22F1-E540-6B80EF8651F8}"/>
              </a:ext>
            </a:extLst>
          </p:cNvPr>
          <p:cNvPicPr>
            <a:picLocks noChangeAspect="1"/>
          </p:cNvPicPr>
          <p:nvPr/>
        </p:nvPicPr>
        <p:blipFill>
          <a:blip r:embed="rId3"/>
          <a:stretch>
            <a:fillRect/>
          </a:stretch>
        </p:blipFill>
        <p:spPr>
          <a:xfrm>
            <a:off x="8825628" y="4314612"/>
            <a:ext cx="1616571" cy="1551255"/>
          </a:xfrm>
          <a:prstGeom prst="rect">
            <a:avLst/>
          </a:prstGeom>
        </p:spPr>
      </p:pic>
      <p:cxnSp>
        <p:nvCxnSpPr>
          <p:cNvPr id="6" name="直接箭头连接符 5">
            <a:extLst>
              <a:ext uri="{FF2B5EF4-FFF2-40B4-BE49-F238E27FC236}">
                <a16:creationId xmlns:a16="http://schemas.microsoft.com/office/drawing/2014/main" id="{822920AE-5A84-39A0-C4B6-BDA212D0A966}"/>
              </a:ext>
            </a:extLst>
          </p:cNvPr>
          <p:cNvCxnSpPr>
            <a:cxnSpLocks/>
            <a:endCxn id="2" idx="1"/>
          </p:cNvCxnSpPr>
          <p:nvPr/>
        </p:nvCxnSpPr>
        <p:spPr>
          <a:xfrm flipV="1">
            <a:off x="2120834" y="5090240"/>
            <a:ext cx="6704794" cy="65827"/>
          </a:xfrm>
          <a:prstGeom prst="straightConnector1">
            <a:avLst/>
          </a:prstGeom>
          <a:ln w="38100">
            <a:solidFill>
              <a:srgbClr val="184A7F"/>
            </a:solidFill>
            <a:tailEnd type="triangle"/>
          </a:ln>
        </p:spPr>
        <p:style>
          <a:lnRef idx="1">
            <a:schemeClr val="accent1"/>
          </a:lnRef>
          <a:fillRef idx="0">
            <a:schemeClr val="accent1"/>
          </a:fillRef>
          <a:effectRef idx="0">
            <a:schemeClr val="accent1"/>
          </a:effectRef>
          <a:fontRef idx="minor">
            <a:schemeClr val="tx1"/>
          </a:fontRef>
        </p:style>
      </p:cxnSp>
      <p:sp>
        <p:nvSpPr>
          <p:cNvPr id="9" name="灯片编号占位符 8">
            <a:extLst>
              <a:ext uri="{FF2B5EF4-FFF2-40B4-BE49-F238E27FC236}">
                <a16:creationId xmlns:a16="http://schemas.microsoft.com/office/drawing/2014/main" id="{51BC9BB3-8519-B91B-5750-B50A737E8B32}"/>
              </a:ext>
            </a:extLst>
          </p:cNvPr>
          <p:cNvSpPr>
            <a:spLocks noGrp="1"/>
          </p:cNvSpPr>
          <p:nvPr>
            <p:ph type="sldNum" sz="quarter" idx="12"/>
          </p:nvPr>
        </p:nvSpPr>
        <p:spPr/>
        <p:txBody>
          <a:bodyPr/>
          <a:lstStyle/>
          <a:p>
            <a:fld id="{EADB07B0-9172-4DB0-AB84-456747B063D5}" type="slidenum">
              <a:rPr lang="zh-CN" altLang="en-US" smtClean="0"/>
              <a:t>46</a:t>
            </a:fld>
            <a:endParaRPr lang="zh-CN" altLang="en-US"/>
          </a:p>
        </p:txBody>
      </p:sp>
    </p:spTree>
    <p:extLst>
      <p:ext uri="{BB962C8B-B14F-4D97-AF65-F5344CB8AC3E}">
        <p14:creationId xmlns:p14="http://schemas.microsoft.com/office/powerpoint/2010/main" val="419571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EFC311D5-FCAA-7828-F81E-5300E732A10F}"/>
              </a:ext>
            </a:extLst>
          </p:cNvPr>
          <p:cNvSpPr txBox="1"/>
          <p:nvPr/>
        </p:nvSpPr>
        <p:spPr>
          <a:xfrm>
            <a:off x="1016226" y="1923610"/>
            <a:ext cx="9757084"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Circle 30:</a:t>
            </a:r>
          </a:p>
        </p:txBody>
      </p:sp>
      <p:pic>
        <p:nvPicPr>
          <p:cNvPr id="5" name="图片 4">
            <a:extLst>
              <a:ext uri="{FF2B5EF4-FFF2-40B4-BE49-F238E27FC236}">
                <a16:creationId xmlns:a16="http://schemas.microsoft.com/office/drawing/2014/main" id="{47001979-5F31-23CB-58BF-43BBE321847C}"/>
              </a:ext>
            </a:extLst>
          </p:cNvPr>
          <p:cNvPicPr>
            <a:picLocks noChangeAspect="1"/>
          </p:cNvPicPr>
          <p:nvPr/>
        </p:nvPicPr>
        <p:blipFill>
          <a:blip r:embed="rId3"/>
          <a:stretch>
            <a:fillRect/>
          </a:stretch>
        </p:blipFill>
        <p:spPr>
          <a:xfrm rot="21220998">
            <a:off x="8588660" y="3104717"/>
            <a:ext cx="1616571" cy="1551255"/>
          </a:xfrm>
          <a:prstGeom prst="rect">
            <a:avLst/>
          </a:prstGeom>
        </p:spPr>
      </p:pic>
      <p:pic>
        <p:nvPicPr>
          <p:cNvPr id="9" name="图片 8">
            <a:extLst>
              <a:ext uri="{FF2B5EF4-FFF2-40B4-BE49-F238E27FC236}">
                <a16:creationId xmlns:a16="http://schemas.microsoft.com/office/drawing/2014/main" id="{CF43605A-C03E-9B28-7E0C-66EC84342124}"/>
              </a:ext>
            </a:extLst>
          </p:cNvPr>
          <p:cNvPicPr>
            <a:picLocks noChangeAspect="1"/>
          </p:cNvPicPr>
          <p:nvPr/>
        </p:nvPicPr>
        <p:blipFill>
          <a:blip r:embed="rId3"/>
          <a:stretch>
            <a:fillRect/>
          </a:stretch>
        </p:blipFill>
        <p:spPr>
          <a:xfrm>
            <a:off x="8825628" y="4314612"/>
            <a:ext cx="1616571" cy="1551255"/>
          </a:xfrm>
          <a:prstGeom prst="rect">
            <a:avLst/>
          </a:prstGeom>
        </p:spPr>
      </p:pic>
      <p:cxnSp>
        <p:nvCxnSpPr>
          <p:cNvPr id="10" name="直接箭头连接符 9">
            <a:extLst>
              <a:ext uri="{FF2B5EF4-FFF2-40B4-BE49-F238E27FC236}">
                <a16:creationId xmlns:a16="http://schemas.microsoft.com/office/drawing/2014/main" id="{DD2C215F-8B79-CB33-A867-B67F55FC905A}"/>
              </a:ext>
            </a:extLst>
          </p:cNvPr>
          <p:cNvCxnSpPr>
            <a:cxnSpLocks/>
            <a:endCxn id="9" idx="1"/>
          </p:cNvCxnSpPr>
          <p:nvPr/>
        </p:nvCxnSpPr>
        <p:spPr>
          <a:xfrm flipV="1">
            <a:off x="2120834" y="5090240"/>
            <a:ext cx="6704794" cy="65827"/>
          </a:xfrm>
          <a:prstGeom prst="straightConnector1">
            <a:avLst/>
          </a:prstGeom>
          <a:ln w="38100">
            <a:solidFill>
              <a:srgbClr val="184A7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6B171D85-EEB5-C6AB-02D8-ABC45A178704}"/>
              </a:ext>
            </a:extLst>
          </p:cNvPr>
          <p:cNvCxnSpPr>
            <a:cxnSpLocks/>
            <a:endCxn id="5" idx="1"/>
          </p:cNvCxnSpPr>
          <p:nvPr/>
        </p:nvCxnSpPr>
        <p:spPr>
          <a:xfrm flipV="1">
            <a:off x="2120834" y="3969276"/>
            <a:ext cx="6472733" cy="1153877"/>
          </a:xfrm>
          <a:prstGeom prst="straightConnector1">
            <a:avLst/>
          </a:prstGeom>
          <a:ln w="38100">
            <a:solidFill>
              <a:srgbClr val="184A7F"/>
            </a:solidFill>
            <a:tailEnd type="triangle"/>
          </a:ln>
        </p:spPr>
        <p:style>
          <a:lnRef idx="1">
            <a:schemeClr val="accent1"/>
          </a:lnRef>
          <a:fillRef idx="0">
            <a:schemeClr val="accent1"/>
          </a:fillRef>
          <a:effectRef idx="0">
            <a:schemeClr val="accent1"/>
          </a:effectRef>
          <a:fontRef idx="minor">
            <a:schemeClr val="tx1"/>
          </a:fontRef>
        </p:style>
      </p:cxnSp>
      <p:sp>
        <p:nvSpPr>
          <p:cNvPr id="14" name="弧形 13">
            <a:extLst>
              <a:ext uri="{FF2B5EF4-FFF2-40B4-BE49-F238E27FC236}">
                <a16:creationId xmlns:a16="http://schemas.microsoft.com/office/drawing/2014/main" id="{4443A402-5CF7-C091-10F7-11EFE16ED028}"/>
              </a:ext>
            </a:extLst>
          </p:cNvPr>
          <p:cNvSpPr/>
          <p:nvPr/>
        </p:nvSpPr>
        <p:spPr>
          <a:xfrm rot="6872646" flipH="1">
            <a:off x="3927396" y="4579658"/>
            <a:ext cx="663754" cy="660666"/>
          </a:xfrm>
          <a:prstGeom prst="arc">
            <a:avLst>
              <a:gd name="adj1" fmla="val 15417850"/>
              <a:gd name="adj2" fmla="val 19983201"/>
            </a:avLst>
          </a:prstGeom>
          <a:ln w="38100">
            <a:solidFill>
              <a:srgbClr val="184A7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78D7B32-B8F4-E014-0E23-3375050457E7}"/>
              </a:ext>
            </a:extLst>
          </p:cNvPr>
          <p:cNvSpPr txBox="1"/>
          <p:nvPr/>
        </p:nvSpPr>
        <p:spPr>
          <a:xfrm>
            <a:off x="4587519" y="4452713"/>
            <a:ext cx="918384" cy="670440"/>
          </a:xfrm>
          <a:prstGeom prst="rect">
            <a:avLst/>
          </a:prstGeom>
          <a:noFill/>
        </p:spPr>
        <p:txBody>
          <a:bodyPr wrap="square" rtlCol="0">
            <a:spAutoFit/>
          </a:bodyPr>
          <a:lstStyle/>
          <a:p>
            <a:pPr algn="ctr">
              <a:lnSpc>
                <a:spcPct val="150000"/>
              </a:lnSpc>
            </a:pPr>
            <a:r>
              <a:rPr lang="en-US" altLang="zh-CN" sz="2800" dirty="0">
                <a:solidFill>
                  <a:srgbClr val="184A7F"/>
                </a:solidFill>
                <a:latin typeface="Times New Roman" panose="02020603050405020304" pitchFamily="18" charset="0"/>
                <a:cs typeface="Times New Roman" panose="02020603050405020304" pitchFamily="18" charset="0"/>
              </a:rPr>
              <a:t>6°</a:t>
            </a:r>
          </a:p>
        </p:txBody>
      </p:sp>
      <p:sp>
        <p:nvSpPr>
          <p:cNvPr id="17" name="灯片编号占位符 16">
            <a:extLst>
              <a:ext uri="{FF2B5EF4-FFF2-40B4-BE49-F238E27FC236}">
                <a16:creationId xmlns:a16="http://schemas.microsoft.com/office/drawing/2014/main" id="{0155D8E2-1677-760B-37FE-F1A08EDD703A}"/>
              </a:ext>
            </a:extLst>
          </p:cNvPr>
          <p:cNvSpPr>
            <a:spLocks noGrp="1"/>
          </p:cNvSpPr>
          <p:nvPr>
            <p:ph type="sldNum" sz="quarter" idx="12"/>
          </p:nvPr>
        </p:nvSpPr>
        <p:spPr/>
        <p:txBody>
          <a:bodyPr/>
          <a:lstStyle/>
          <a:p>
            <a:fld id="{EADB07B0-9172-4DB0-AB84-456747B063D5}" type="slidenum">
              <a:rPr lang="zh-CN" altLang="en-US" smtClean="0"/>
              <a:t>47</a:t>
            </a:fld>
            <a:endParaRPr lang="zh-CN" altLang="en-US"/>
          </a:p>
        </p:txBody>
      </p:sp>
    </p:spTree>
    <p:extLst>
      <p:ext uri="{BB962C8B-B14F-4D97-AF65-F5344CB8AC3E}">
        <p14:creationId xmlns:p14="http://schemas.microsoft.com/office/powerpoint/2010/main" val="2907716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EFC311D5-FCAA-7828-F81E-5300E732A10F}"/>
              </a:ext>
            </a:extLst>
          </p:cNvPr>
          <p:cNvSpPr txBox="1"/>
          <p:nvPr/>
        </p:nvSpPr>
        <p:spPr>
          <a:xfrm>
            <a:off x="1016226" y="1923610"/>
            <a:ext cx="9757084"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Circle 30:</a:t>
            </a:r>
          </a:p>
        </p:txBody>
      </p:sp>
      <p:grpSp>
        <p:nvGrpSpPr>
          <p:cNvPr id="5" name="组合 4">
            <a:extLst>
              <a:ext uri="{FF2B5EF4-FFF2-40B4-BE49-F238E27FC236}">
                <a16:creationId xmlns:a16="http://schemas.microsoft.com/office/drawing/2014/main" id="{CFF4B9F2-DAB9-0217-B504-313438FB7E74}"/>
              </a:ext>
            </a:extLst>
          </p:cNvPr>
          <p:cNvGrpSpPr/>
          <p:nvPr/>
        </p:nvGrpSpPr>
        <p:grpSpPr>
          <a:xfrm>
            <a:off x="2120834" y="2014036"/>
            <a:ext cx="8321365" cy="3851831"/>
            <a:chOff x="2120834" y="2014036"/>
            <a:chExt cx="8321365" cy="3851831"/>
          </a:xfrm>
        </p:grpSpPr>
        <p:pic>
          <p:nvPicPr>
            <p:cNvPr id="9" name="图片 8">
              <a:extLst>
                <a:ext uri="{FF2B5EF4-FFF2-40B4-BE49-F238E27FC236}">
                  <a16:creationId xmlns:a16="http://schemas.microsoft.com/office/drawing/2014/main" id="{C6EF9867-FA20-5110-BEF8-16359EF51641}"/>
                </a:ext>
              </a:extLst>
            </p:cNvPr>
            <p:cNvPicPr>
              <a:picLocks noChangeAspect="1"/>
            </p:cNvPicPr>
            <p:nvPr/>
          </p:nvPicPr>
          <p:blipFill>
            <a:blip r:embed="rId3"/>
            <a:stretch>
              <a:fillRect/>
            </a:stretch>
          </p:blipFill>
          <p:spPr>
            <a:xfrm rot="20944856">
              <a:off x="8276517" y="2014036"/>
              <a:ext cx="1616571" cy="1551255"/>
            </a:xfrm>
            <a:prstGeom prst="rect">
              <a:avLst/>
            </a:prstGeom>
          </p:spPr>
        </p:pic>
        <p:cxnSp>
          <p:nvCxnSpPr>
            <p:cNvPr id="10" name="直接箭头连接符 9">
              <a:extLst>
                <a:ext uri="{FF2B5EF4-FFF2-40B4-BE49-F238E27FC236}">
                  <a16:creationId xmlns:a16="http://schemas.microsoft.com/office/drawing/2014/main" id="{10A4ACE1-33FE-5D16-A281-AA6EF0721B94}"/>
                </a:ext>
              </a:extLst>
            </p:cNvPr>
            <p:cNvCxnSpPr>
              <a:cxnSpLocks/>
            </p:cNvCxnSpPr>
            <p:nvPr/>
          </p:nvCxnSpPr>
          <p:spPr>
            <a:xfrm flipV="1">
              <a:off x="2120834" y="2684398"/>
              <a:ext cx="6117467" cy="2405842"/>
            </a:xfrm>
            <a:prstGeom prst="straightConnector1">
              <a:avLst/>
            </a:prstGeom>
            <a:ln w="38100">
              <a:solidFill>
                <a:srgbClr val="184A7F"/>
              </a:solidFill>
              <a:tailEnd type="triangle"/>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08937A69-0516-C6D3-7D93-F30E18DCFBD6}"/>
                </a:ext>
              </a:extLst>
            </p:cNvPr>
            <p:cNvPicPr>
              <a:picLocks noChangeAspect="1"/>
            </p:cNvPicPr>
            <p:nvPr/>
          </p:nvPicPr>
          <p:blipFill>
            <a:blip r:embed="rId3"/>
            <a:stretch>
              <a:fillRect/>
            </a:stretch>
          </p:blipFill>
          <p:spPr>
            <a:xfrm rot="21220998">
              <a:off x="8588660" y="3104717"/>
              <a:ext cx="1616571" cy="1551255"/>
            </a:xfrm>
            <a:prstGeom prst="rect">
              <a:avLst/>
            </a:prstGeom>
          </p:spPr>
        </p:pic>
        <p:pic>
          <p:nvPicPr>
            <p:cNvPr id="14" name="图片 13">
              <a:extLst>
                <a:ext uri="{FF2B5EF4-FFF2-40B4-BE49-F238E27FC236}">
                  <a16:creationId xmlns:a16="http://schemas.microsoft.com/office/drawing/2014/main" id="{3FF895B6-AC8B-078E-640F-E45A2AF6CC1D}"/>
                </a:ext>
              </a:extLst>
            </p:cNvPr>
            <p:cNvPicPr>
              <a:picLocks noChangeAspect="1"/>
            </p:cNvPicPr>
            <p:nvPr/>
          </p:nvPicPr>
          <p:blipFill>
            <a:blip r:embed="rId3"/>
            <a:stretch>
              <a:fillRect/>
            </a:stretch>
          </p:blipFill>
          <p:spPr>
            <a:xfrm>
              <a:off x="8825628" y="4314612"/>
              <a:ext cx="1616571" cy="1551255"/>
            </a:xfrm>
            <a:prstGeom prst="rect">
              <a:avLst/>
            </a:prstGeom>
          </p:spPr>
        </p:pic>
        <p:cxnSp>
          <p:nvCxnSpPr>
            <p:cNvPr id="15" name="直接箭头连接符 14">
              <a:extLst>
                <a:ext uri="{FF2B5EF4-FFF2-40B4-BE49-F238E27FC236}">
                  <a16:creationId xmlns:a16="http://schemas.microsoft.com/office/drawing/2014/main" id="{F064ECB2-D3F5-21FF-D4FA-574E94EC546F}"/>
                </a:ext>
              </a:extLst>
            </p:cNvPr>
            <p:cNvCxnSpPr>
              <a:cxnSpLocks/>
              <a:endCxn id="14" idx="1"/>
            </p:cNvCxnSpPr>
            <p:nvPr/>
          </p:nvCxnSpPr>
          <p:spPr>
            <a:xfrm flipV="1">
              <a:off x="2120834" y="5090240"/>
              <a:ext cx="6704794" cy="65827"/>
            </a:xfrm>
            <a:prstGeom prst="straightConnector1">
              <a:avLst/>
            </a:prstGeom>
            <a:ln w="38100">
              <a:solidFill>
                <a:srgbClr val="184A7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9F996DFE-4D1A-DDC4-7282-E7689E66DC70}"/>
                </a:ext>
              </a:extLst>
            </p:cNvPr>
            <p:cNvCxnSpPr>
              <a:cxnSpLocks/>
              <a:endCxn id="12" idx="1"/>
            </p:cNvCxnSpPr>
            <p:nvPr/>
          </p:nvCxnSpPr>
          <p:spPr>
            <a:xfrm flipV="1">
              <a:off x="2120834" y="3969276"/>
              <a:ext cx="6472733" cy="1153877"/>
            </a:xfrm>
            <a:prstGeom prst="straightConnector1">
              <a:avLst/>
            </a:prstGeom>
            <a:ln w="38100">
              <a:solidFill>
                <a:srgbClr val="184A7F"/>
              </a:solidFill>
              <a:tailEnd type="triangle"/>
            </a:ln>
          </p:spPr>
          <p:style>
            <a:lnRef idx="1">
              <a:schemeClr val="accent1"/>
            </a:lnRef>
            <a:fillRef idx="0">
              <a:schemeClr val="accent1"/>
            </a:fillRef>
            <a:effectRef idx="0">
              <a:schemeClr val="accent1"/>
            </a:effectRef>
            <a:fontRef idx="minor">
              <a:schemeClr val="tx1"/>
            </a:fontRef>
          </p:style>
        </p:cxnSp>
        <p:sp>
          <p:nvSpPr>
            <p:cNvPr id="17" name="弧形 16">
              <a:extLst>
                <a:ext uri="{FF2B5EF4-FFF2-40B4-BE49-F238E27FC236}">
                  <a16:creationId xmlns:a16="http://schemas.microsoft.com/office/drawing/2014/main" id="{5E6927BB-2BA3-DA2A-80AA-947E7E534788}"/>
                </a:ext>
              </a:extLst>
            </p:cNvPr>
            <p:cNvSpPr/>
            <p:nvPr/>
          </p:nvSpPr>
          <p:spPr>
            <a:xfrm rot="6872646" flipH="1">
              <a:off x="3927396" y="4579658"/>
              <a:ext cx="663754" cy="660666"/>
            </a:xfrm>
            <a:prstGeom prst="arc">
              <a:avLst>
                <a:gd name="adj1" fmla="val 15417850"/>
                <a:gd name="adj2" fmla="val 19983201"/>
              </a:avLst>
            </a:prstGeom>
            <a:ln w="38100">
              <a:solidFill>
                <a:srgbClr val="184A7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0AE331A1-1AC0-5D8B-37DA-F662660B8CCF}"/>
                </a:ext>
              </a:extLst>
            </p:cNvPr>
            <p:cNvSpPr txBox="1"/>
            <p:nvPr/>
          </p:nvSpPr>
          <p:spPr>
            <a:xfrm>
              <a:off x="4587519" y="4452713"/>
              <a:ext cx="918384" cy="670440"/>
            </a:xfrm>
            <a:prstGeom prst="rect">
              <a:avLst/>
            </a:prstGeom>
            <a:noFill/>
          </p:spPr>
          <p:txBody>
            <a:bodyPr wrap="square" rtlCol="0">
              <a:spAutoFit/>
            </a:bodyPr>
            <a:lstStyle/>
            <a:p>
              <a:pPr algn="ctr">
                <a:lnSpc>
                  <a:spcPct val="150000"/>
                </a:lnSpc>
              </a:pPr>
              <a:r>
                <a:rPr lang="en-US" altLang="zh-CN" sz="2800" dirty="0">
                  <a:solidFill>
                    <a:srgbClr val="184A7F"/>
                  </a:solidFill>
                  <a:latin typeface="Times New Roman" panose="02020603050405020304" pitchFamily="18" charset="0"/>
                  <a:cs typeface="Times New Roman" panose="02020603050405020304" pitchFamily="18" charset="0"/>
                </a:rPr>
                <a:t>6°</a:t>
              </a:r>
            </a:p>
          </p:txBody>
        </p:sp>
        <p:sp>
          <p:nvSpPr>
            <p:cNvPr id="19" name="文本框 18">
              <a:extLst>
                <a:ext uri="{FF2B5EF4-FFF2-40B4-BE49-F238E27FC236}">
                  <a16:creationId xmlns:a16="http://schemas.microsoft.com/office/drawing/2014/main" id="{A477FB93-7227-1A8E-160A-08955C55EA7D}"/>
                </a:ext>
              </a:extLst>
            </p:cNvPr>
            <p:cNvSpPr txBox="1"/>
            <p:nvPr/>
          </p:nvSpPr>
          <p:spPr>
            <a:xfrm>
              <a:off x="3936830" y="2321177"/>
              <a:ext cx="918384" cy="670440"/>
            </a:xfrm>
            <a:prstGeom prst="rect">
              <a:avLst/>
            </a:prstGeom>
            <a:noFill/>
          </p:spPr>
          <p:txBody>
            <a:bodyPr wrap="square" rtlCol="0">
              <a:spAutoFit/>
            </a:bodyPr>
            <a:lstStyle/>
            <a:p>
              <a:pPr algn="ctr">
                <a:lnSpc>
                  <a:spcPct val="150000"/>
                </a:lnSpc>
              </a:pPr>
              <a:r>
                <a:rPr lang="en-US" altLang="zh-CN" sz="2800" dirty="0">
                  <a:solidFill>
                    <a:srgbClr val="184A7F"/>
                  </a:solidFill>
                  <a:latin typeface="Times New Roman" panose="02020603050405020304" pitchFamily="18" charset="0"/>
                  <a:cs typeface="Times New Roman" panose="02020603050405020304" pitchFamily="18" charset="0"/>
                </a:rPr>
                <a:t>……</a:t>
              </a:r>
            </a:p>
          </p:txBody>
        </p:sp>
        <p:sp>
          <p:nvSpPr>
            <p:cNvPr id="20" name="弧形 19">
              <a:extLst>
                <a:ext uri="{FF2B5EF4-FFF2-40B4-BE49-F238E27FC236}">
                  <a16:creationId xmlns:a16="http://schemas.microsoft.com/office/drawing/2014/main" id="{F1D97B46-9523-C8C5-E536-B2E3DD3869DE}"/>
                </a:ext>
              </a:extLst>
            </p:cNvPr>
            <p:cNvSpPr/>
            <p:nvPr/>
          </p:nvSpPr>
          <p:spPr>
            <a:xfrm rot="6033765" flipH="1">
              <a:off x="3872347" y="4140550"/>
              <a:ext cx="663754" cy="660666"/>
            </a:xfrm>
            <a:prstGeom prst="arc">
              <a:avLst>
                <a:gd name="adj1" fmla="val 15417850"/>
                <a:gd name="adj2" fmla="val 19983201"/>
              </a:avLst>
            </a:prstGeom>
            <a:ln w="38100">
              <a:solidFill>
                <a:srgbClr val="184A7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97D7957-23F5-6988-6432-2E50514B6B47}"/>
                </a:ext>
              </a:extLst>
            </p:cNvPr>
            <p:cNvSpPr txBox="1"/>
            <p:nvPr/>
          </p:nvSpPr>
          <p:spPr>
            <a:xfrm>
              <a:off x="4564950" y="3884944"/>
              <a:ext cx="918384" cy="670440"/>
            </a:xfrm>
            <a:prstGeom prst="rect">
              <a:avLst/>
            </a:prstGeom>
            <a:noFill/>
          </p:spPr>
          <p:txBody>
            <a:bodyPr wrap="square" rtlCol="0">
              <a:spAutoFit/>
            </a:bodyPr>
            <a:lstStyle/>
            <a:p>
              <a:pPr algn="ctr">
                <a:lnSpc>
                  <a:spcPct val="150000"/>
                </a:lnSpc>
              </a:pPr>
              <a:r>
                <a:rPr lang="en-US" altLang="zh-CN" sz="2800" dirty="0">
                  <a:solidFill>
                    <a:srgbClr val="184A7F"/>
                  </a:solidFill>
                  <a:latin typeface="Times New Roman" panose="02020603050405020304" pitchFamily="18" charset="0"/>
                  <a:cs typeface="Times New Roman" panose="02020603050405020304" pitchFamily="18" charset="0"/>
                </a:rPr>
                <a:t>6°</a:t>
              </a:r>
            </a:p>
          </p:txBody>
        </p:sp>
      </p:grpSp>
      <p:sp>
        <p:nvSpPr>
          <p:cNvPr id="24" name="灯片编号占位符 23">
            <a:extLst>
              <a:ext uri="{FF2B5EF4-FFF2-40B4-BE49-F238E27FC236}">
                <a16:creationId xmlns:a16="http://schemas.microsoft.com/office/drawing/2014/main" id="{A8E46C91-2275-2AC8-0B41-12AB7FBF3D49}"/>
              </a:ext>
            </a:extLst>
          </p:cNvPr>
          <p:cNvSpPr>
            <a:spLocks noGrp="1"/>
          </p:cNvSpPr>
          <p:nvPr>
            <p:ph type="sldNum" sz="quarter" idx="12"/>
          </p:nvPr>
        </p:nvSpPr>
        <p:spPr/>
        <p:txBody>
          <a:bodyPr/>
          <a:lstStyle/>
          <a:p>
            <a:fld id="{EADB07B0-9172-4DB0-AB84-456747B063D5}" type="slidenum">
              <a:rPr lang="zh-CN" altLang="en-US" smtClean="0"/>
              <a:t>48</a:t>
            </a:fld>
            <a:endParaRPr lang="zh-CN" altLang="en-US"/>
          </a:p>
        </p:txBody>
      </p:sp>
    </p:spTree>
    <p:extLst>
      <p:ext uri="{BB962C8B-B14F-4D97-AF65-F5344CB8AC3E}">
        <p14:creationId xmlns:p14="http://schemas.microsoft.com/office/powerpoint/2010/main" val="392093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Example for domain indices</a:t>
            </a:r>
          </a:p>
        </p:txBody>
      </p:sp>
      <p:sp>
        <p:nvSpPr>
          <p:cNvPr id="8" name="文本框 7">
            <a:extLst>
              <a:ext uri="{FF2B5EF4-FFF2-40B4-BE49-F238E27FC236}">
                <a16:creationId xmlns:a16="http://schemas.microsoft.com/office/drawing/2014/main" id="{71CF8230-CA47-4B81-A0A5-858F7142C88F}"/>
              </a:ext>
            </a:extLst>
          </p:cNvPr>
          <p:cNvSpPr txBox="1"/>
          <p:nvPr/>
        </p:nvSpPr>
        <p:spPr>
          <a:xfrm>
            <a:off x="742335" y="1317677"/>
            <a:ext cx="5869112"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Example: Gender Classification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13BA018-DB1D-40E1-9ACC-869B4C80A555}"/>
              </a:ext>
            </a:extLst>
          </p:cNvPr>
          <p:cNvSpPr txBox="1"/>
          <p:nvPr/>
        </p:nvSpPr>
        <p:spPr>
          <a:xfrm>
            <a:off x="-3" y="6537958"/>
            <a:ext cx="11001527" cy="369332"/>
          </a:xfrm>
          <a:prstGeom prst="rect">
            <a:avLst/>
          </a:prstGeom>
          <a:noFill/>
        </p:spPr>
        <p:txBody>
          <a:bodyPr wrap="square">
            <a:spAutoFit/>
          </a:bodyPr>
          <a:lstStyle/>
          <a:p>
            <a:r>
              <a:rPr lang="en-US" altLang="zh-CN" dirty="0"/>
              <a:t>Exploiting effective facial patches for robust gender recognition. Tsinghua Science and Technology. 2019</a:t>
            </a:r>
            <a:endParaRPr lang="zh-CN" altLang="en-US" dirty="0"/>
          </a:p>
        </p:txBody>
      </p:sp>
      <p:sp>
        <p:nvSpPr>
          <p:cNvPr id="3" name="灯片编号占位符 2">
            <a:extLst>
              <a:ext uri="{FF2B5EF4-FFF2-40B4-BE49-F238E27FC236}">
                <a16:creationId xmlns:a16="http://schemas.microsoft.com/office/drawing/2014/main" id="{EAB6B731-A905-D7FC-17CD-8FBEC50A75CB}"/>
              </a:ext>
            </a:extLst>
          </p:cNvPr>
          <p:cNvSpPr>
            <a:spLocks noGrp="1"/>
          </p:cNvSpPr>
          <p:nvPr>
            <p:ph type="sldNum" sz="quarter" idx="12"/>
          </p:nvPr>
        </p:nvSpPr>
        <p:spPr/>
        <p:txBody>
          <a:bodyPr/>
          <a:lstStyle/>
          <a:p>
            <a:fld id="{EADB07B0-9172-4DB0-AB84-456747B063D5}" type="slidenum">
              <a:rPr lang="zh-CN" altLang="en-US" smtClean="0"/>
              <a:t>4</a:t>
            </a:fld>
            <a:endParaRPr lang="zh-CN" altLang="en-US" dirty="0"/>
          </a:p>
        </p:txBody>
      </p:sp>
      <p:sp>
        <p:nvSpPr>
          <p:cNvPr id="29" name="文本框 28">
            <a:extLst>
              <a:ext uri="{FF2B5EF4-FFF2-40B4-BE49-F238E27FC236}">
                <a16:creationId xmlns:a16="http://schemas.microsoft.com/office/drawing/2014/main" id="{4FBD9703-8622-C8FD-AB0A-386AA273688E}"/>
              </a:ext>
            </a:extLst>
          </p:cNvPr>
          <p:cNvSpPr txBox="1"/>
          <p:nvPr/>
        </p:nvSpPr>
        <p:spPr>
          <a:xfrm>
            <a:off x="1152501" y="5897311"/>
            <a:ext cx="3943851"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Source Domains: Young</a:t>
            </a:r>
          </a:p>
        </p:txBody>
      </p:sp>
      <p:sp>
        <p:nvSpPr>
          <p:cNvPr id="32" name="文本框 31">
            <a:extLst>
              <a:ext uri="{FF2B5EF4-FFF2-40B4-BE49-F238E27FC236}">
                <a16:creationId xmlns:a16="http://schemas.microsoft.com/office/drawing/2014/main" id="{76AA42F9-81F8-F26F-4A9A-9139D69AA060}"/>
              </a:ext>
            </a:extLst>
          </p:cNvPr>
          <p:cNvSpPr txBox="1"/>
          <p:nvPr/>
        </p:nvSpPr>
        <p:spPr>
          <a:xfrm>
            <a:off x="742335" y="1872156"/>
            <a:ext cx="5601774"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Use average age as domain indices</a:t>
            </a:r>
          </a:p>
        </p:txBody>
      </p:sp>
      <p:sp>
        <p:nvSpPr>
          <p:cNvPr id="34" name="文本框 33">
            <a:extLst>
              <a:ext uri="{FF2B5EF4-FFF2-40B4-BE49-F238E27FC236}">
                <a16:creationId xmlns:a16="http://schemas.microsoft.com/office/drawing/2014/main" id="{721E81CC-2232-4B88-4DF4-7466C98F8C82}"/>
              </a:ext>
            </a:extLst>
          </p:cNvPr>
          <p:cNvSpPr txBox="1"/>
          <p:nvPr/>
        </p:nvSpPr>
        <p:spPr>
          <a:xfrm>
            <a:off x="1995588" y="2368909"/>
            <a:ext cx="777514"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19</a:t>
            </a:r>
          </a:p>
        </p:txBody>
      </p:sp>
      <p:sp>
        <p:nvSpPr>
          <p:cNvPr id="35" name="文本框 34">
            <a:extLst>
              <a:ext uri="{FF2B5EF4-FFF2-40B4-BE49-F238E27FC236}">
                <a16:creationId xmlns:a16="http://schemas.microsoft.com/office/drawing/2014/main" id="{05117FAA-6411-7DFB-9391-85390E3F94B8}"/>
              </a:ext>
            </a:extLst>
          </p:cNvPr>
          <p:cNvSpPr txBox="1"/>
          <p:nvPr/>
        </p:nvSpPr>
        <p:spPr>
          <a:xfrm>
            <a:off x="3555465" y="2368910"/>
            <a:ext cx="777514"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25</a:t>
            </a:r>
          </a:p>
        </p:txBody>
      </p:sp>
      <p:pic>
        <p:nvPicPr>
          <p:cNvPr id="42" name="图片 41">
            <a:extLst>
              <a:ext uri="{FF2B5EF4-FFF2-40B4-BE49-F238E27FC236}">
                <a16:creationId xmlns:a16="http://schemas.microsoft.com/office/drawing/2014/main" id="{F3D780E3-10AC-0230-653D-2DA3BA8C9671}"/>
              </a:ext>
            </a:extLst>
          </p:cNvPr>
          <p:cNvPicPr>
            <a:picLocks noChangeAspect="1"/>
          </p:cNvPicPr>
          <p:nvPr/>
        </p:nvPicPr>
        <p:blipFill rotWithShape="1">
          <a:blip r:embed="rId3">
            <a:extLst>
              <a:ext uri="{28A0092B-C50C-407E-A947-70E740481C1C}">
                <a14:useLocalDpi xmlns:a14="http://schemas.microsoft.com/office/drawing/2010/main" val="0"/>
              </a:ext>
            </a:extLst>
          </a:blip>
          <a:srcRect t="1717" b="1"/>
          <a:stretch/>
        </p:blipFill>
        <p:spPr>
          <a:xfrm>
            <a:off x="8953915" y="4429332"/>
            <a:ext cx="1323581" cy="1463466"/>
          </a:xfrm>
          <a:prstGeom prst="rect">
            <a:avLst/>
          </a:prstGeom>
        </p:spPr>
      </p:pic>
      <p:pic>
        <p:nvPicPr>
          <p:cNvPr id="46" name="图片 45">
            <a:extLst>
              <a:ext uri="{FF2B5EF4-FFF2-40B4-BE49-F238E27FC236}">
                <a16:creationId xmlns:a16="http://schemas.microsoft.com/office/drawing/2014/main" id="{47895A80-40C8-E00E-3AE1-90F0DF535718}"/>
              </a:ext>
            </a:extLst>
          </p:cNvPr>
          <p:cNvPicPr>
            <a:picLocks noChangeAspect="1"/>
          </p:cNvPicPr>
          <p:nvPr/>
        </p:nvPicPr>
        <p:blipFill rotWithShape="1">
          <a:blip r:embed="rId4">
            <a:extLst>
              <a:ext uri="{28A0092B-C50C-407E-A947-70E740481C1C}">
                <a14:useLocalDpi xmlns:a14="http://schemas.microsoft.com/office/drawing/2010/main" val="0"/>
              </a:ext>
            </a:extLst>
          </a:blip>
          <a:srcRect t="3412"/>
          <a:stretch/>
        </p:blipFill>
        <p:spPr>
          <a:xfrm>
            <a:off x="7371963" y="4429332"/>
            <a:ext cx="1345349" cy="1463466"/>
          </a:xfrm>
          <a:prstGeom prst="rect">
            <a:avLst/>
          </a:prstGeom>
        </p:spPr>
      </p:pic>
      <p:sp>
        <p:nvSpPr>
          <p:cNvPr id="48" name="文本框 47">
            <a:extLst>
              <a:ext uri="{FF2B5EF4-FFF2-40B4-BE49-F238E27FC236}">
                <a16:creationId xmlns:a16="http://schemas.microsoft.com/office/drawing/2014/main" id="{67787B0C-36DD-E917-FB95-9D2A6ECFA532}"/>
              </a:ext>
            </a:extLst>
          </p:cNvPr>
          <p:cNvSpPr txBox="1"/>
          <p:nvPr/>
        </p:nvSpPr>
        <p:spPr>
          <a:xfrm>
            <a:off x="7575695" y="2320876"/>
            <a:ext cx="777514"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74</a:t>
            </a:r>
          </a:p>
        </p:txBody>
      </p:sp>
      <p:sp>
        <p:nvSpPr>
          <p:cNvPr id="51" name="文本框 50">
            <a:extLst>
              <a:ext uri="{FF2B5EF4-FFF2-40B4-BE49-F238E27FC236}">
                <a16:creationId xmlns:a16="http://schemas.microsoft.com/office/drawing/2014/main" id="{2370CFFE-5136-CC56-3ADC-2086393E3417}"/>
              </a:ext>
            </a:extLst>
          </p:cNvPr>
          <p:cNvSpPr txBox="1"/>
          <p:nvPr/>
        </p:nvSpPr>
        <p:spPr>
          <a:xfrm>
            <a:off x="9226948" y="2322365"/>
            <a:ext cx="777514" cy="461665"/>
          </a:xfrm>
          <a:prstGeom prst="rect">
            <a:avLst/>
          </a:prstGeom>
          <a:noFill/>
        </p:spPr>
        <p:txBody>
          <a:bodyPr wrap="square" rtlCol="0">
            <a:spAutoFit/>
          </a:bodyPr>
          <a:lstStyle/>
          <a:p>
            <a:pPr algn="ctr"/>
            <a:r>
              <a:rPr lang="en-US" altLang="zh-CN" sz="2400" dirty="0">
                <a:solidFill>
                  <a:srgbClr val="FF0000"/>
                </a:solidFill>
                <a:latin typeface="Times New Roman" panose="02020603050405020304" pitchFamily="18" charset="0"/>
                <a:cs typeface="Times New Roman" panose="02020603050405020304" pitchFamily="18" charset="0"/>
              </a:rPr>
              <a:t>80</a:t>
            </a:r>
          </a:p>
        </p:txBody>
      </p:sp>
      <p:pic>
        <p:nvPicPr>
          <p:cNvPr id="53" name="图片 52">
            <a:extLst>
              <a:ext uri="{FF2B5EF4-FFF2-40B4-BE49-F238E27FC236}">
                <a16:creationId xmlns:a16="http://schemas.microsoft.com/office/drawing/2014/main" id="{F587DA1F-A1BC-F7F9-ECF5-1AE69D3E425D}"/>
              </a:ext>
            </a:extLst>
          </p:cNvPr>
          <p:cNvPicPr>
            <a:picLocks noChangeAspect="1"/>
          </p:cNvPicPr>
          <p:nvPr/>
        </p:nvPicPr>
        <p:blipFill rotWithShape="1">
          <a:blip r:embed="rId5">
            <a:extLst>
              <a:ext uri="{28A0092B-C50C-407E-A947-70E740481C1C}">
                <a14:useLocalDpi xmlns:a14="http://schemas.microsoft.com/office/drawing/2010/main" val="0"/>
              </a:ext>
            </a:extLst>
          </a:blip>
          <a:srcRect l="-1" r="1551"/>
          <a:stretch/>
        </p:blipFill>
        <p:spPr>
          <a:xfrm>
            <a:off x="8932734" y="2789976"/>
            <a:ext cx="1344762" cy="1503874"/>
          </a:xfrm>
          <a:prstGeom prst="rect">
            <a:avLst/>
          </a:prstGeom>
        </p:spPr>
      </p:pic>
      <p:pic>
        <p:nvPicPr>
          <p:cNvPr id="59" name="图片 58">
            <a:extLst>
              <a:ext uri="{FF2B5EF4-FFF2-40B4-BE49-F238E27FC236}">
                <a16:creationId xmlns:a16="http://schemas.microsoft.com/office/drawing/2014/main" id="{D61BA4F1-C785-7739-7C29-4E58AE478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1963" y="2790898"/>
            <a:ext cx="1319026" cy="1480629"/>
          </a:xfrm>
          <a:prstGeom prst="rect">
            <a:avLst/>
          </a:prstGeom>
        </p:spPr>
      </p:pic>
      <p:sp>
        <p:nvSpPr>
          <p:cNvPr id="61" name="文本框 60">
            <a:extLst>
              <a:ext uri="{FF2B5EF4-FFF2-40B4-BE49-F238E27FC236}">
                <a16:creationId xmlns:a16="http://schemas.microsoft.com/office/drawing/2014/main" id="{D40BD844-F528-AE34-3675-37DB9A146C15}"/>
              </a:ext>
            </a:extLst>
          </p:cNvPr>
          <p:cNvSpPr txBox="1"/>
          <p:nvPr/>
        </p:nvSpPr>
        <p:spPr>
          <a:xfrm>
            <a:off x="6831560" y="5897311"/>
            <a:ext cx="3943851"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Target Domains: Old</a:t>
            </a:r>
          </a:p>
        </p:txBody>
      </p:sp>
      <p:pic>
        <p:nvPicPr>
          <p:cNvPr id="13" name="图片 12">
            <a:extLst>
              <a:ext uri="{FF2B5EF4-FFF2-40B4-BE49-F238E27FC236}">
                <a16:creationId xmlns:a16="http://schemas.microsoft.com/office/drawing/2014/main" id="{75EA234B-A3CD-2B45-4C3D-08AED1535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5623" y="2832329"/>
            <a:ext cx="1303737" cy="1467783"/>
          </a:xfrm>
          <a:prstGeom prst="rect">
            <a:avLst/>
          </a:prstGeom>
        </p:spPr>
      </p:pic>
      <p:pic>
        <p:nvPicPr>
          <p:cNvPr id="15" name="图片 14">
            <a:extLst>
              <a:ext uri="{FF2B5EF4-FFF2-40B4-BE49-F238E27FC236}">
                <a16:creationId xmlns:a16="http://schemas.microsoft.com/office/drawing/2014/main" id="{248163D6-048E-EC86-D522-FD89626B6F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9728" y="2830352"/>
            <a:ext cx="1328989" cy="1501026"/>
          </a:xfrm>
          <a:prstGeom prst="rect">
            <a:avLst/>
          </a:prstGeom>
        </p:spPr>
      </p:pic>
      <p:pic>
        <p:nvPicPr>
          <p:cNvPr id="17" name="图片 16">
            <a:extLst>
              <a:ext uri="{FF2B5EF4-FFF2-40B4-BE49-F238E27FC236}">
                <a16:creationId xmlns:a16="http://schemas.microsoft.com/office/drawing/2014/main" id="{62F21BBC-9A30-8664-2C55-7A79CE523D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9728" y="4448229"/>
            <a:ext cx="1299420" cy="1462369"/>
          </a:xfrm>
          <a:prstGeom prst="rect">
            <a:avLst/>
          </a:prstGeom>
        </p:spPr>
      </p:pic>
      <p:pic>
        <p:nvPicPr>
          <p:cNvPr id="19" name="图片 18">
            <a:extLst>
              <a:ext uri="{FF2B5EF4-FFF2-40B4-BE49-F238E27FC236}">
                <a16:creationId xmlns:a16="http://schemas.microsoft.com/office/drawing/2014/main" id="{D8136D49-6A6A-57DB-20E6-ADCD2C115E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9940" y="4448229"/>
            <a:ext cx="1299420" cy="1463466"/>
          </a:xfrm>
          <a:prstGeom prst="rect">
            <a:avLst/>
          </a:prstGeom>
        </p:spPr>
      </p:pic>
      <p:sp>
        <p:nvSpPr>
          <p:cNvPr id="6" name="文本框 5">
            <a:extLst>
              <a:ext uri="{FF2B5EF4-FFF2-40B4-BE49-F238E27FC236}">
                <a16:creationId xmlns:a16="http://schemas.microsoft.com/office/drawing/2014/main" id="{030B6DD6-A5DB-0D74-9E76-A16DD29404B3}"/>
              </a:ext>
            </a:extLst>
          </p:cNvPr>
          <p:cNvSpPr txBox="1"/>
          <p:nvPr/>
        </p:nvSpPr>
        <p:spPr>
          <a:xfrm>
            <a:off x="1580843" y="2352826"/>
            <a:ext cx="1607004"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Domain 1</a:t>
            </a:r>
          </a:p>
        </p:txBody>
      </p:sp>
      <p:sp>
        <p:nvSpPr>
          <p:cNvPr id="9" name="文本框 8">
            <a:extLst>
              <a:ext uri="{FF2B5EF4-FFF2-40B4-BE49-F238E27FC236}">
                <a16:creationId xmlns:a16="http://schemas.microsoft.com/office/drawing/2014/main" id="{34DD1751-55FA-044D-0DE6-BF8D09558B4A}"/>
              </a:ext>
            </a:extLst>
          </p:cNvPr>
          <p:cNvSpPr txBox="1"/>
          <p:nvPr/>
        </p:nvSpPr>
        <p:spPr>
          <a:xfrm>
            <a:off x="3153330" y="2345471"/>
            <a:ext cx="1607004"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Domain 2</a:t>
            </a:r>
          </a:p>
        </p:txBody>
      </p:sp>
      <p:sp>
        <p:nvSpPr>
          <p:cNvPr id="10" name="文本框 9">
            <a:extLst>
              <a:ext uri="{FF2B5EF4-FFF2-40B4-BE49-F238E27FC236}">
                <a16:creationId xmlns:a16="http://schemas.microsoft.com/office/drawing/2014/main" id="{9CD3FB88-05D1-473B-6D32-78CCD81EA975}"/>
              </a:ext>
            </a:extLst>
          </p:cNvPr>
          <p:cNvSpPr txBox="1"/>
          <p:nvPr/>
        </p:nvSpPr>
        <p:spPr>
          <a:xfrm>
            <a:off x="7227974" y="2284194"/>
            <a:ext cx="1607004"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Domain 3</a:t>
            </a:r>
          </a:p>
        </p:txBody>
      </p:sp>
      <p:sp>
        <p:nvSpPr>
          <p:cNvPr id="11" name="文本框 10">
            <a:extLst>
              <a:ext uri="{FF2B5EF4-FFF2-40B4-BE49-F238E27FC236}">
                <a16:creationId xmlns:a16="http://schemas.microsoft.com/office/drawing/2014/main" id="{FE94D0D3-9EEF-469F-36AA-2E7504678C0D}"/>
              </a:ext>
            </a:extLst>
          </p:cNvPr>
          <p:cNvSpPr txBox="1"/>
          <p:nvPr/>
        </p:nvSpPr>
        <p:spPr>
          <a:xfrm>
            <a:off x="8834978" y="2285603"/>
            <a:ext cx="1607004"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Domain 4</a:t>
            </a:r>
          </a:p>
        </p:txBody>
      </p:sp>
    </p:spTree>
    <p:extLst>
      <p:ext uri="{BB962C8B-B14F-4D97-AF65-F5344CB8AC3E}">
        <p14:creationId xmlns:p14="http://schemas.microsoft.com/office/powerpoint/2010/main" val="15699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48" grpId="0"/>
      <p:bldP spid="51" grpId="0"/>
      <p:bldP spid="6"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485859D7-903B-849A-44CF-900ABD581DE2}"/>
              </a:ext>
            </a:extLst>
          </p:cNvPr>
          <p:cNvSpPr txBox="1"/>
          <p:nvPr/>
        </p:nvSpPr>
        <p:spPr>
          <a:xfrm>
            <a:off x="1176849" y="2045712"/>
            <a:ext cx="4417044" cy="954107"/>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Ground truth domain index: continuous rotation degree</a:t>
            </a:r>
          </a:p>
        </p:txBody>
      </p:sp>
      <p:pic>
        <p:nvPicPr>
          <p:cNvPr id="3" name="图片 2">
            <a:extLst>
              <a:ext uri="{FF2B5EF4-FFF2-40B4-BE49-F238E27FC236}">
                <a16:creationId xmlns:a16="http://schemas.microsoft.com/office/drawing/2014/main" id="{AC768071-1DB8-7654-244A-09BD0E85AA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1617" y="3153466"/>
            <a:ext cx="3063378" cy="2972221"/>
          </a:xfrm>
          <a:prstGeom prst="rect">
            <a:avLst/>
          </a:prstGeom>
        </p:spPr>
      </p:pic>
      <p:sp>
        <p:nvSpPr>
          <p:cNvPr id="5" name="文本框 4">
            <a:extLst>
              <a:ext uri="{FF2B5EF4-FFF2-40B4-BE49-F238E27FC236}">
                <a16:creationId xmlns:a16="http://schemas.microsoft.com/office/drawing/2014/main" id="{B8E4FFDD-2EC7-9555-F970-D9D7C4121944}"/>
              </a:ext>
            </a:extLst>
          </p:cNvPr>
          <p:cNvSpPr txBox="1"/>
          <p:nvPr/>
        </p:nvSpPr>
        <p:spPr>
          <a:xfrm>
            <a:off x="6936228" y="2095348"/>
            <a:ext cx="3820373" cy="954107"/>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Inferred domain index</a:t>
            </a:r>
          </a:p>
          <a:p>
            <a:pPr algn="ctr"/>
            <a:r>
              <a:rPr lang="en-US" altLang="zh-CN" sz="2800" dirty="0">
                <a:solidFill>
                  <a:srgbClr val="184A7F"/>
                </a:solidFill>
                <a:latin typeface="Times New Roman" panose="02020603050405020304" pitchFamily="18" charset="0"/>
                <a:cs typeface="Times New Roman" panose="02020603050405020304" pitchFamily="18" charset="0"/>
              </a:rPr>
              <a:t>Correlation: 0.97</a:t>
            </a:r>
          </a:p>
        </p:txBody>
      </p:sp>
      <p:pic>
        <p:nvPicPr>
          <p:cNvPr id="9" name="图片 8">
            <a:extLst>
              <a:ext uri="{FF2B5EF4-FFF2-40B4-BE49-F238E27FC236}">
                <a16:creationId xmlns:a16="http://schemas.microsoft.com/office/drawing/2014/main" id="{B7C86589-304B-BBA2-671C-59E9258818AC}"/>
              </a:ext>
            </a:extLst>
          </p:cNvPr>
          <p:cNvPicPr>
            <a:picLocks noChangeAspect="1"/>
          </p:cNvPicPr>
          <p:nvPr/>
        </p:nvPicPr>
        <p:blipFill>
          <a:blip r:embed="rId4"/>
          <a:stretch>
            <a:fillRect/>
          </a:stretch>
        </p:blipFill>
        <p:spPr>
          <a:xfrm>
            <a:off x="6970805" y="2990244"/>
            <a:ext cx="3566559" cy="3266876"/>
          </a:xfrm>
          <a:prstGeom prst="rect">
            <a:avLst/>
          </a:prstGeom>
        </p:spPr>
      </p:pic>
      <p:sp>
        <p:nvSpPr>
          <p:cNvPr id="10" name="灯片编号占位符 9">
            <a:extLst>
              <a:ext uri="{FF2B5EF4-FFF2-40B4-BE49-F238E27FC236}">
                <a16:creationId xmlns:a16="http://schemas.microsoft.com/office/drawing/2014/main" id="{E0CE7687-82AB-EC7C-D06F-CB1F83F7E69C}"/>
              </a:ext>
            </a:extLst>
          </p:cNvPr>
          <p:cNvSpPr>
            <a:spLocks noGrp="1"/>
          </p:cNvSpPr>
          <p:nvPr>
            <p:ph type="sldNum" sz="quarter" idx="12"/>
          </p:nvPr>
        </p:nvSpPr>
        <p:spPr/>
        <p:txBody>
          <a:bodyPr/>
          <a:lstStyle/>
          <a:p>
            <a:fld id="{EADB07B0-9172-4DB0-AB84-456747B063D5}" type="slidenum">
              <a:rPr lang="zh-CN" altLang="en-US" smtClean="0"/>
              <a:t>49</a:t>
            </a:fld>
            <a:endParaRPr lang="zh-CN" altLang="en-US"/>
          </a:p>
        </p:txBody>
      </p:sp>
    </p:spTree>
    <p:extLst>
      <p:ext uri="{BB962C8B-B14F-4D97-AF65-F5344CB8AC3E}">
        <p14:creationId xmlns:p14="http://schemas.microsoft.com/office/powerpoint/2010/main" val="2027381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03444418-332F-A62E-2483-AF4F95AFF56F}"/>
              </a:ext>
            </a:extLst>
          </p:cNvPr>
          <p:cNvSpPr txBox="1"/>
          <p:nvPr/>
        </p:nvSpPr>
        <p:spPr>
          <a:xfrm>
            <a:off x="1016226" y="1923610"/>
            <a:ext cx="9757084" cy="523220"/>
          </a:xfrm>
          <a:prstGeom prst="rect">
            <a:avLst/>
          </a:prstGeom>
          <a:noFill/>
        </p:spPr>
        <p:txBody>
          <a:bodyPr wrap="square" rtlCol="0">
            <a:spAutoFit/>
          </a:bodyPr>
          <a:lstStyle/>
          <a:p>
            <a:r>
              <a:rPr lang="en-US" altLang="zh-CN" sz="2800" dirty="0" err="1">
                <a:solidFill>
                  <a:srgbClr val="184A7F"/>
                </a:solidFill>
                <a:latin typeface="Times New Roman" panose="02020603050405020304" pitchFamily="18" charset="0"/>
                <a:cs typeface="Times New Roman" panose="02020603050405020304" pitchFamily="18" charset="0"/>
              </a:rPr>
              <a:t>CompCars</a:t>
            </a:r>
            <a:r>
              <a:rPr lang="en-US" altLang="zh-CN" sz="2800" dirty="0">
                <a:solidFill>
                  <a:srgbClr val="184A7F"/>
                </a:solidFill>
                <a:latin typeface="Times New Roman" panose="02020603050405020304" pitchFamily="18" charset="0"/>
                <a:cs typeface="Times New Roman" panose="02020603050405020304" pitchFamily="18" charset="0"/>
              </a:rPr>
              <a:t>:</a:t>
            </a:r>
          </a:p>
        </p:txBody>
      </p:sp>
      <p:pic>
        <p:nvPicPr>
          <p:cNvPr id="1026" name="Picture 2">
            <a:extLst>
              <a:ext uri="{FF2B5EF4-FFF2-40B4-BE49-F238E27FC236}">
                <a16:creationId xmlns:a16="http://schemas.microsoft.com/office/drawing/2014/main" id="{4F79EFBF-084B-2112-8251-9356B9542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684" y="2590255"/>
            <a:ext cx="4227055" cy="293942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9550A135-1FA8-49F8-C0E7-00A001950A76}"/>
              </a:ext>
            </a:extLst>
          </p:cNvPr>
          <p:cNvSpPr txBox="1"/>
          <p:nvPr/>
        </p:nvSpPr>
        <p:spPr>
          <a:xfrm>
            <a:off x="732971" y="5673109"/>
            <a:ext cx="4930565" cy="400110"/>
          </a:xfrm>
          <a:prstGeom prst="rect">
            <a:avLst/>
          </a:prstGeom>
          <a:noFill/>
        </p:spPr>
        <p:txBody>
          <a:bodyPr wrap="square" rtlCol="0">
            <a:spAutoFit/>
          </a:bodyPr>
          <a:lstStyle/>
          <a:p>
            <a:r>
              <a:rPr lang="en-US" altLang="zh-CN" sz="2000" dirty="0">
                <a:solidFill>
                  <a:srgbClr val="184A7F"/>
                </a:solidFill>
                <a:latin typeface="Times New Roman" panose="02020603050405020304" pitchFamily="18" charset="0"/>
                <a:cs typeface="Times New Roman" panose="02020603050405020304" pitchFamily="18" charset="0"/>
              </a:rPr>
              <a:t>View: Rear-Side, Year: 2011, Car Type: Sedan</a:t>
            </a:r>
          </a:p>
        </p:txBody>
      </p:sp>
      <p:sp>
        <p:nvSpPr>
          <p:cNvPr id="5" name="文本框 4">
            <a:extLst>
              <a:ext uri="{FF2B5EF4-FFF2-40B4-BE49-F238E27FC236}">
                <a16:creationId xmlns:a16="http://schemas.microsoft.com/office/drawing/2014/main" id="{48FAA2D1-0A3D-CA8E-58B6-33640300BD62}"/>
              </a:ext>
            </a:extLst>
          </p:cNvPr>
          <p:cNvSpPr txBox="1"/>
          <p:nvPr/>
        </p:nvSpPr>
        <p:spPr>
          <a:xfrm>
            <a:off x="5931631" y="3649222"/>
            <a:ext cx="5347565" cy="1384995"/>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Task: Car Type Classification</a:t>
            </a:r>
          </a:p>
          <a:p>
            <a:r>
              <a:rPr lang="en-US" altLang="zh-CN" sz="2800" dirty="0">
                <a:solidFill>
                  <a:srgbClr val="184A7F"/>
                </a:solidFill>
                <a:latin typeface="Times New Roman" panose="02020603050405020304" pitchFamily="18" charset="0"/>
                <a:cs typeface="Times New Roman" panose="02020603050405020304" pitchFamily="18" charset="0"/>
              </a:rPr>
              <a:t>Domain: View-Year of Manufacture (YOM)</a:t>
            </a:r>
          </a:p>
        </p:txBody>
      </p:sp>
      <p:sp>
        <p:nvSpPr>
          <p:cNvPr id="6" name="灯片编号占位符 5">
            <a:extLst>
              <a:ext uri="{FF2B5EF4-FFF2-40B4-BE49-F238E27FC236}">
                <a16:creationId xmlns:a16="http://schemas.microsoft.com/office/drawing/2014/main" id="{909351B4-3E53-587C-18F6-E1F516448D1B}"/>
              </a:ext>
            </a:extLst>
          </p:cNvPr>
          <p:cNvSpPr>
            <a:spLocks noGrp="1"/>
          </p:cNvSpPr>
          <p:nvPr>
            <p:ph type="sldNum" sz="quarter" idx="12"/>
          </p:nvPr>
        </p:nvSpPr>
        <p:spPr/>
        <p:txBody>
          <a:bodyPr/>
          <a:lstStyle/>
          <a:p>
            <a:fld id="{EADB07B0-9172-4DB0-AB84-456747B063D5}" type="slidenum">
              <a:rPr lang="zh-CN" altLang="en-US" smtClean="0"/>
              <a:t>50</a:t>
            </a:fld>
            <a:endParaRPr lang="zh-CN" altLang="en-US"/>
          </a:p>
        </p:txBody>
      </p:sp>
    </p:spTree>
    <p:extLst>
      <p:ext uri="{BB962C8B-B14F-4D97-AF65-F5344CB8AC3E}">
        <p14:creationId xmlns:p14="http://schemas.microsoft.com/office/powerpoint/2010/main" val="1265501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5D3ECF9C-22B5-E02C-C89C-F1AAF22D4629}"/>
              </a:ext>
            </a:extLst>
          </p:cNvPr>
          <p:cNvPicPr>
            <a:picLocks noChangeAspect="1"/>
          </p:cNvPicPr>
          <p:nvPr/>
        </p:nvPicPr>
        <p:blipFill>
          <a:blip r:embed="rId3"/>
          <a:stretch>
            <a:fillRect/>
          </a:stretch>
        </p:blipFill>
        <p:spPr>
          <a:xfrm>
            <a:off x="892856" y="2033555"/>
            <a:ext cx="10656072" cy="3697004"/>
          </a:xfrm>
          <a:prstGeom prst="rect">
            <a:avLst/>
          </a:prstGeom>
        </p:spPr>
      </p:pic>
      <p:sp>
        <p:nvSpPr>
          <p:cNvPr id="9" name="灯片编号占位符 8">
            <a:extLst>
              <a:ext uri="{FF2B5EF4-FFF2-40B4-BE49-F238E27FC236}">
                <a16:creationId xmlns:a16="http://schemas.microsoft.com/office/drawing/2014/main" id="{7F52E742-0A75-6667-196D-DA80BE28EBEA}"/>
              </a:ext>
            </a:extLst>
          </p:cNvPr>
          <p:cNvSpPr>
            <a:spLocks noGrp="1"/>
          </p:cNvSpPr>
          <p:nvPr>
            <p:ph type="sldNum" sz="quarter" idx="12"/>
          </p:nvPr>
        </p:nvSpPr>
        <p:spPr/>
        <p:txBody>
          <a:bodyPr/>
          <a:lstStyle/>
          <a:p>
            <a:fld id="{EADB07B0-9172-4DB0-AB84-456747B063D5}" type="slidenum">
              <a:rPr lang="zh-CN" altLang="en-US" smtClean="0"/>
              <a:t>51</a:t>
            </a:fld>
            <a:endParaRPr lang="zh-CN" altLang="en-US"/>
          </a:p>
        </p:txBody>
      </p:sp>
    </p:spTree>
    <p:extLst>
      <p:ext uri="{BB962C8B-B14F-4D97-AF65-F5344CB8AC3E}">
        <p14:creationId xmlns:p14="http://schemas.microsoft.com/office/powerpoint/2010/main" val="1686710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5D3ECF9C-22B5-E02C-C89C-F1AAF22D4629}"/>
              </a:ext>
            </a:extLst>
          </p:cNvPr>
          <p:cNvPicPr>
            <a:picLocks noChangeAspect="1"/>
          </p:cNvPicPr>
          <p:nvPr/>
        </p:nvPicPr>
        <p:blipFill>
          <a:blip r:embed="rId3"/>
          <a:stretch>
            <a:fillRect/>
          </a:stretch>
        </p:blipFill>
        <p:spPr>
          <a:xfrm>
            <a:off x="892856" y="2033555"/>
            <a:ext cx="10656072" cy="3697004"/>
          </a:xfrm>
          <a:prstGeom prst="rect">
            <a:avLst/>
          </a:prstGeom>
        </p:spPr>
      </p:pic>
      <p:sp>
        <p:nvSpPr>
          <p:cNvPr id="9" name="灯片编号占位符 8">
            <a:extLst>
              <a:ext uri="{FF2B5EF4-FFF2-40B4-BE49-F238E27FC236}">
                <a16:creationId xmlns:a16="http://schemas.microsoft.com/office/drawing/2014/main" id="{7F52E742-0A75-6667-196D-DA80BE28EBEA}"/>
              </a:ext>
            </a:extLst>
          </p:cNvPr>
          <p:cNvSpPr>
            <a:spLocks noGrp="1"/>
          </p:cNvSpPr>
          <p:nvPr>
            <p:ph type="sldNum" sz="quarter" idx="12"/>
          </p:nvPr>
        </p:nvSpPr>
        <p:spPr/>
        <p:txBody>
          <a:bodyPr/>
          <a:lstStyle/>
          <a:p>
            <a:fld id="{EADB07B0-9172-4DB0-AB84-456747B063D5}" type="slidenum">
              <a:rPr lang="zh-CN" altLang="en-US" smtClean="0"/>
              <a:t>52</a:t>
            </a:fld>
            <a:endParaRPr lang="zh-CN" altLang="en-US"/>
          </a:p>
        </p:txBody>
      </p:sp>
      <p:sp>
        <p:nvSpPr>
          <p:cNvPr id="2" name="矩形 1">
            <a:extLst>
              <a:ext uri="{FF2B5EF4-FFF2-40B4-BE49-F238E27FC236}">
                <a16:creationId xmlns:a16="http://schemas.microsoft.com/office/drawing/2014/main" id="{C40AC7A3-CF6F-BD1A-95A6-734038191050}"/>
              </a:ext>
            </a:extLst>
          </p:cNvPr>
          <p:cNvSpPr/>
          <p:nvPr/>
        </p:nvSpPr>
        <p:spPr>
          <a:xfrm>
            <a:off x="2714243" y="3940060"/>
            <a:ext cx="388017" cy="388863"/>
          </a:xfrm>
          <a:prstGeom prst="rect">
            <a:avLst/>
          </a:prstGeom>
          <a:noFill/>
          <a:ln w="38100">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D452E812-8D12-A759-7685-448248765182}"/>
              </a:ext>
            </a:extLst>
          </p:cNvPr>
          <p:cNvSpPr/>
          <p:nvPr/>
        </p:nvSpPr>
        <p:spPr>
          <a:xfrm>
            <a:off x="1969793" y="3940060"/>
            <a:ext cx="388017" cy="388863"/>
          </a:xfrm>
          <a:prstGeom prst="rect">
            <a:avLst/>
          </a:prstGeom>
          <a:noFill/>
          <a:ln w="38100">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4A5AA04E-9AC8-F77B-F80D-6A0CB2E2DAB6}"/>
              </a:ext>
            </a:extLst>
          </p:cNvPr>
          <p:cNvSpPr/>
          <p:nvPr/>
        </p:nvSpPr>
        <p:spPr>
          <a:xfrm>
            <a:off x="3102260" y="3256183"/>
            <a:ext cx="388017" cy="388863"/>
          </a:xfrm>
          <a:prstGeom prst="rect">
            <a:avLst/>
          </a:prstGeom>
          <a:noFill/>
          <a:ln w="38100">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D04365CE-2314-5033-2420-9AA8631C0072}"/>
              </a:ext>
            </a:extLst>
          </p:cNvPr>
          <p:cNvSpPr/>
          <p:nvPr/>
        </p:nvSpPr>
        <p:spPr>
          <a:xfrm>
            <a:off x="3595867" y="2873304"/>
            <a:ext cx="388017" cy="388863"/>
          </a:xfrm>
          <a:prstGeom prst="rect">
            <a:avLst/>
          </a:prstGeom>
          <a:noFill/>
          <a:ln w="38100">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FB33F471-9A95-9BB9-6BC1-97B313CCA0B6}"/>
              </a:ext>
            </a:extLst>
          </p:cNvPr>
          <p:cNvSpPr/>
          <p:nvPr/>
        </p:nvSpPr>
        <p:spPr>
          <a:xfrm>
            <a:off x="3863166" y="2393674"/>
            <a:ext cx="388017" cy="388863"/>
          </a:xfrm>
          <a:prstGeom prst="rect">
            <a:avLst/>
          </a:prstGeom>
          <a:noFill/>
          <a:ln w="38100">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4006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247614"/>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Domain Index Visualization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03444418-332F-A62E-2483-AF4F95AFF56F}"/>
              </a:ext>
            </a:extLst>
          </p:cNvPr>
          <p:cNvSpPr txBox="1"/>
          <p:nvPr/>
        </p:nvSpPr>
        <p:spPr>
          <a:xfrm>
            <a:off x="1016226" y="1923610"/>
            <a:ext cx="9757084"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TPT-48:</a:t>
            </a:r>
          </a:p>
        </p:txBody>
      </p:sp>
      <p:pic>
        <p:nvPicPr>
          <p:cNvPr id="5" name="图片 4">
            <a:extLst>
              <a:ext uri="{FF2B5EF4-FFF2-40B4-BE49-F238E27FC236}">
                <a16:creationId xmlns:a16="http://schemas.microsoft.com/office/drawing/2014/main" id="{53EF3792-852D-FCD8-7AF4-C75763E0973A}"/>
              </a:ext>
            </a:extLst>
          </p:cNvPr>
          <p:cNvPicPr>
            <a:picLocks noChangeAspect="1"/>
          </p:cNvPicPr>
          <p:nvPr/>
        </p:nvPicPr>
        <p:blipFill>
          <a:blip r:embed="rId3"/>
          <a:stretch>
            <a:fillRect/>
          </a:stretch>
        </p:blipFill>
        <p:spPr>
          <a:xfrm>
            <a:off x="1168134" y="2406729"/>
            <a:ext cx="10321709" cy="3756944"/>
          </a:xfrm>
          <a:prstGeom prst="rect">
            <a:avLst/>
          </a:prstGeom>
        </p:spPr>
      </p:pic>
      <p:sp>
        <p:nvSpPr>
          <p:cNvPr id="6" name="灯片编号占位符 5">
            <a:extLst>
              <a:ext uri="{FF2B5EF4-FFF2-40B4-BE49-F238E27FC236}">
                <a16:creationId xmlns:a16="http://schemas.microsoft.com/office/drawing/2014/main" id="{49DA87E7-4AD3-3D5B-5DA6-5992ABC8759B}"/>
              </a:ext>
            </a:extLst>
          </p:cNvPr>
          <p:cNvSpPr>
            <a:spLocks noGrp="1"/>
          </p:cNvSpPr>
          <p:nvPr>
            <p:ph type="sldNum" sz="quarter" idx="12"/>
          </p:nvPr>
        </p:nvSpPr>
        <p:spPr/>
        <p:txBody>
          <a:bodyPr/>
          <a:lstStyle/>
          <a:p>
            <a:fld id="{EADB07B0-9172-4DB0-AB84-456747B063D5}" type="slidenum">
              <a:rPr lang="zh-CN" altLang="en-US" smtClean="0"/>
              <a:t>53</a:t>
            </a:fld>
            <a:endParaRPr lang="zh-CN" altLang="en-US"/>
          </a:p>
        </p:txBody>
      </p:sp>
      <p:sp>
        <p:nvSpPr>
          <p:cNvPr id="2" name="矩形 1">
            <a:extLst>
              <a:ext uri="{FF2B5EF4-FFF2-40B4-BE49-F238E27FC236}">
                <a16:creationId xmlns:a16="http://schemas.microsoft.com/office/drawing/2014/main" id="{029D1A65-83CF-99F0-A59E-C7133F188A21}"/>
              </a:ext>
            </a:extLst>
          </p:cNvPr>
          <p:cNvSpPr/>
          <p:nvPr/>
        </p:nvSpPr>
        <p:spPr>
          <a:xfrm>
            <a:off x="1646642" y="4485825"/>
            <a:ext cx="388017" cy="388863"/>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504B8421-D187-68A1-31E5-10D42F87CA8D}"/>
              </a:ext>
            </a:extLst>
          </p:cNvPr>
          <p:cNvSpPr/>
          <p:nvPr/>
        </p:nvSpPr>
        <p:spPr>
          <a:xfrm>
            <a:off x="4604479" y="5476026"/>
            <a:ext cx="388017" cy="388863"/>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24F7D1DF-ED80-3477-9B9C-C6C2E76D348F}"/>
              </a:ext>
            </a:extLst>
          </p:cNvPr>
          <p:cNvSpPr/>
          <p:nvPr/>
        </p:nvSpPr>
        <p:spPr>
          <a:xfrm>
            <a:off x="5446270" y="5465964"/>
            <a:ext cx="388017" cy="388863"/>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627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486979"/>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Toy Dataset result:</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4CC91677-5590-3985-0F44-53EAADF86F24}"/>
              </a:ext>
            </a:extLst>
          </p:cNvPr>
          <p:cNvPicPr>
            <a:picLocks noChangeAspect="1"/>
          </p:cNvPicPr>
          <p:nvPr/>
        </p:nvPicPr>
        <p:blipFill>
          <a:blip r:embed="rId3"/>
          <a:stretch>
            <a:fillRect/>
          </a:stretch>
        </p:blipFill>
        <p:spPr>
          <a:xfrm>
            <a:off x="1101109" y="2361255"/>
            <a:ext cx="10210002" cy="2135490"/>
          </a:xfrm>
          <a:prstGeom prst="rect">
            <a:avLst/>
          </a:prstGeom>
        </p:spPr>
      </p:pic>
      <p:sp>
        <p:nvSpPr>
          <p:cNvPr id="9" name="灯片编号占位符 8">
            <a:extLst>
              <a:ext uri="{FF2B5EF4-FFF2-40B4-BE49-F238E27FC236}">
                <a16:creationId xmlns:a16="http://schemas.microsoft.com/office/drawing/2014/main" id="{1BA20FD1-8F1B-5D49-403F-30E3A1444E9C}"/>
              </a:ext>
            </a:extLst>
          </p:cNvPr>
          <p:cNvSpPr>
            <a:spLocks noGrp="1"/>
          </p:cNvSpPr>
          <p:nvPr>
            <p:ph type="sldNum" sz="quarter" idx="12"/>
          </p:nvPr>
        </p:nvSpPr>
        <p:spPr/>
        <p:txBody>
          <a:bodyPr/>
          <a:lstStyle/>
          <a:p>
            <a:fld id="{EADB07B0-9172-4DB0-AB84-456747B063D5}" type="slidenum">
              <a:rPr lang="zh-CN" altLang="en-US" smtClean="0"/>
              <a:t>54</a:t>
            </a:fld>
            <a:endParaRPr lang="zh-CN" altLang="en-US"/>
          </a:p>
        </p:txBody>
      </p:sp>
    </p:spTree>
    <p:extLst>
      <p:ext uri="{BB962C8B-B14F-4D97-AF65-F5344CB8AC3E}">
        <p14:creationId xmlns:p14="http://schemas.microsoft.com/office/powerpoint/2010/main" val="1128459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VDI</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486979"/>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Real Dataset result:</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Experiment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15E03760-1998-43D9-3928-4DCAABC40ED2}"/>
              </a:ext>
            </a:extLst>
          </p:cNvPr>
          <p:cNvPicPr>
            <a:picLocks noChangeAspect="1"/>
          </p:cNvPicPr>
          <p:nvPr/>
        </p:nvPicPr>
        <p:blipFill>
          <a:blip r:embed="rId3"/>
          <a:stretch>
            <a:fillRect/>
          </a:stretch>
        </p:blipFill>
        <p:spPr>
          <a:xfrm>
            <a:off x="163044" y="2871735"/>
            <a:ext cx="11865911" cy="1598914"/>
          </a:xfrm>
          <a:prstGeom prst="rect">
            <a:avLst/>
          </a:prstGeom>
        </p:spPr>
      </p:pic>
      <p:sp>
        <p:nvSpPr>
          <p:cNvPr id="9" name="灯片编号占位符 8">
            <a:extLst>
              <a:ext uri="{FF2B5EF4-FFF2-40B4-BE49-F238E27FC236}">
                <a16:creationId xmlns:a16="http://schemas.microsoft.com/office/drawing/2014/main" id="{89F0F79A-8C37-87BA-3C1C-DD9964B03E23}"/>
              </a:ext>
            </a:extLst>
          </p:cNvPr>
          <p:cNvSpPr>
            <a:spLocks noGrp="1"/>
          </p:cNvSpPr>
          <p:nvPr>
            <p:ph type="sldNum" sz="quarter" idx="12"/>
          </p:nvPr>
        </p:nvSpPr>
        <p:spPr/>
        <p:txBody>
          <a:bodyPr/>
          <a:lstStyle/>
          <a:p>
            <a:fld id="{EADB07B0-9172-4DB0-AB84-456747B063D5}" type="slidenum">
              <a:rPr lang="zh-CN" altLang="en-US" smtClean="0"/>
              <a:t>55</a:t>
            </a:fld>
            <a:endParaRPr lang="zh-CN" altLang="en-US"/>
          </a:p>
        </p:txBody>
      </p:sp>
    </p:spTree>
    <p:extLst>
      <p:ext uri="{BB962C8B-B14F-4D97-AF65-F5344CB8AC3E}">
        <p14:creationId xmlns:p14="http://schemas.microsoft.com/office/powerpoint/2010/main" val="1434625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Intuition behind local/global domain indices</a:t>
            </a:r>
          </a:p>
        </p:txBody>
      </p:sp>
      <p:sp>
        <p:nvSpPr>
          <p:cNvPr id="9" name="文本框 8">
            <a:extLst>
              <a:ext uri="{FF2B5EF4-FFF2-40B4-BE49-F238E27FC236}">
                <a16:creationId xmlns:a16="http://schemas.microsoft.com/office/drawing/2014/main" id="{A0C946A7-7AB3-9CEB-D6E2-182CBDE6BA9B}"/>
              </a:ext>
            </a:extLst>
          </p:cNvPr>
          <p:cNvSpPr txBox="1"/>
          <p:nvPr/>
        </p:nvSpPr>
        <p:spPr>
          <a:xfrm>
            <a:off x="3340210" y="5101976"/>
            <a:ext cx="2764864" cy="830997"/>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Local Domain Index (One per data)</a:t>
            </a:r>
          </a:p>
        </p:txBody>
      </p:sp>
      <p:sp>
        <p:nvSpPr>
          <p:cNvPr id="12" name="文本框 11">
            <a:extLst>
              <a:ext uri="{FF2B5EF4-FFF2-40B4-BE49-F238E27FC236}">
                <a16:creationId xmlns:a16="http://schemas.microsoft.com/office/drawing/2014/main" id="{B6166B92-BF68-FB05-32EF-5117BD2624DB}"/>
              </a:ext>
            </a:extLst>
          </p:cNvPr>
          <p:cNvSpPr txBox="1"/>
          <p:nvPr/>
        </p:nvSpPr>
        <p:spPr>
          <a:xfrm>
            <a:off x="7645273" y="5053944"/>
            <a:ext cx="2912348" cy="830997"/>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Global Domain Index (One per domain)</a:t>
            </a:r>
          </a:p>
        </p:txBody>
      </p:sp>
      <p:cxnSp>
        <p:nvCxnSpPr>
          <p:cNvPr id="21" name="直接箭头连接符 20">
            <a:extLst>
              <a:ext uri="{FF2B5EF4-FFF2-40B4-BE49-F238E27FC236}">
                <a16:creationId xmlns:a16="http://schemas.microsoft.com/office/drawing/2014/main" id="{52F9DE06-9CE9-2EF1-9050-2F5E7C42A382}"/>
              </a:ext>
            </a:extLst>
          </p:cNvPr>
          <p:cNvCxnSpPr>
            <a:cxnSpLocks/>
          </p:cNvCxnSpPr>
          <p:nvPr/>
        </p:nvCxnSpPr>
        <p:spPr>
          <a:xfrm>
            <a:off x="2275409" y="2261218"/>
            <a:ext cx="158791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CF67AF40-1996-D87C-99CC-25EB50382293}"/>
              </a:ext>
            </a:extLst>
          </p:cNvPr>
          <p:cNvSpPr txBox="1"/>
          <p:nvPr/>
        </p:nvSpPr>
        <p:spPr>
          <a:xfrm>
            <a:off x="3726312" y="1980289"/>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24.7</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1A795691-DD8F-A48B-CCE2-71DB99B40CB6}"/>
              </a:ext>
            </a:extLst>
          </p:cNvPr>
          <p:cNvSpPr txBox="1"/>
          <p:nvPr/>
        </p:nvSpPr>
        <p:spPr>
          <a:xfrm>
            <a:off x="3754948" y="2834500"/>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25.4</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id="{AB20E1E5-6E3D-2982-E6F0-ECD2533CFE5D}"/>
              </a:ext>
            </a:extLst>
          </p:cNvPr>
          <p:cNvCxnSpPr>
            <a:cxnSpLocks/>
          </p:cNvCxnSpPr>
          <p:nvPr/>
        </p:nvCxnSpPr>
        <p:spPr>
          <a:xfrm>
            <a:off x="2275409" y="3057631"/>
            <a:ext cx="15879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65FD1AEA-E180-3A42-5F8E-4E6996D8F684}"/>
              </a:ext>
            </a:extLst>
          </p:cNvPr>
          <p:cNvSpPr txBox="1"/>
          <p:nvPr/>
        </p:nvSpPr>
        <p:spPr>
          <a:xfrm>
            <a:off x="3754948" y="3580851"/>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25.1</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cxnSp>
        <p:nvCxnSpPr>
          <p:cNvPr id="32" name="直接箭头连接符 31">
            <a:extLst>
              <a:ext uri="{FF2B5EF4-FFF2-40B4-BE49-F238E27FC236}">
                <a16:creationId xmlns:a16="http://schemas.microsoft.com/office/drawing/2014/main" id="{0E12AD06-0016-32E8-8FAB-84EB513C9831}"/>
              </a:ext>
            </a:extLst>
          </p:cNvPr>
          <p:cNvCxnSpPr>
            <a:cxnSpLocks/>
          </p:cNvCxnSpPr>
          <p:nvPr/>
        </p:nvCxnSpPr>
        <p:spPr>
          <a:xfrm>
            <a:off x="2275409" y="3803982"/>
            <a:ext cx="15879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8E2DB901-22CF-0206-C10D-0A33EA7F22CD}"/>
              </a:ext>
            </a:extLst>
          </p:cNvPr>
          <p:cNvSpPr txBox="1"/>
          <p:nvPr/>
        </p:nvSpPr>
        <p:spPr>
          <a:xfrm>
            <a:off x="3726312" y="4373248"/>
            <a:ext cx="2218800"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Age: 24.8</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cxnSp>
        <p:nvCxnSpPr>
          <p:cNvPr id="34" name="直接箭头连接符 33">
            <a:extLst>
              <a:ext uri="{FF2B5EF4-FFF2-40B4-BE49-F238E27FC236}">
                <a16:creationId xmlns:a16="http://schemas.microsoft.com/office/drawing/2014/main" id="{A5F9FE38-671F-FE7F-C932-2355DF795971}"/>
              </a:ext>
            </a:extLst>
          </p:cNvPr>
          <p:cNvCxnSpPr>
            <a:cxnSpLocks/>
          </p:cNvCxnSpPr>
          <p:nvPr/>
        </p:nvCxnSpPr>
        <p:spPr>
          <a:xfrm>
            <a:off x="2275409" y="4596379"/>
            <a:ext cx="15592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8D90255C-603F-140C-B0D6-DDAEB5539C24}"/>
              </a:ext>
            </a:extLst>
          </p:cNvPr>
          <p:cNvCxnSpPr>
            <a:cxnSpLocks/>
          </p:cNvCxnSpPr>
          <p:nvPr/>
        </p:nvCxnSpPr>
        <p:spPr>
          <a:xfrm>
            <a:off x="5834686" y="2243280"/>
            <a:ext cx="1684233" cy="6470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679483A9-0745-1438-9CD8-0BD50488EE72}"/>
              </a:ext>
            </a:extLst>
          </p:cNvPr>
          <p:cNvCxnSpPr>
            <a:cxnSpLocks/>
          </p:cNvCxnSpPr>
          <p:nvPr/>
        </p:nvCxnSpPr>
        <p:spPr>
          <a:xfrm>
            <a:off x="5834686" y="3096110"/>
            <a:ext cx="1684233" cy="1944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DADED24-F236-C6CD-CA86-4D7A17A43009}"/>
              </a:ext>
            </a:extLst>
          </p:cNvPr>
          <p:cNvCxnSpPr>
            <a:cxnSpLocks/>
          </p:cNvCxnSpPr>
          <p:nvPr/>
        </p:nvCxnSpPr>
        <p:spPr>
          <a:xfrm flipV="1">
            <a:off x="5859266" y="3688711"/>
            <a:ext cx="1659653" cy="2095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56682BD-7530-34B7-E5A1-5073D2B44FEA}"/>
              </a:ext>
            </a:extLst>
          </p:cNvPr>
          <p:cNvCxnSpPr>
            <a:cxnSpLocks/>
          </p:cNvCxnSpPr>
          <p:nvPr/>
        </p:nvCxnSpPr>
        <p:spPr>
          <a:xfrm flipV="1">
            <a:off x="5834686" y="4104071"/>
            <a:ext cx="1684233" cy="5692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FACEED18-51C0-BDAF-0CA6-C339DF6DBE8F}"/>
              </a:ext>
            </a:extLst>
          </p:cNvPr>
          <p:cNvSpPr txBox="1"/>
          <p:nvPr/>
        </p:nvSpPr>
        <p:spPr>
          <a:xfrm>
            <a:off x="7610054" y="3296271"/>
            <a:ext cx="3151038"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Average Age: 25.0</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62" name="文本框 61">
            <a:extLst>
              <a:ext uri="{FF2B5EF4-FFF2-40B4-BE49-F238E27FC236}">
                <a16:creationId xmlns:a16="http://schemas.microsoft.com/office/drawing/2014/main" id="{40D67C1F-4CB5-EDB3-B889-01B812115226}"/>
              </a:ext>
            </a:extLst>
          </p:cNvPr>
          <p:cNvSpPr txBox="1"/>
          <p:nvPr/>
        </p:nvSpPr>
        <p:spPr>
          <a:xfrm>
            <a:off x="2588012" y="1455968"/>
            <a:ext cx="934065" cy="523220"/>
          </a:xfrm>
          <a:prstGeom prst="rect">
            <a:avLst/>
          </a:prstGeom>
          <a:noFill/>
        </p:spPr>
        <p:txBody>
          <a:bodyPr wrap="square" rtlCol="0">
            <a:spAutoFit/>
          </a:bodyPr>
          <a:lstStyle/>
          <a:p>
            <a:r>
              <a:rPr lang="en-US" altLang="zh-CN" sz="2800" dirty="0">
                <a:solidFill>
                  <a:srgbClr val="ED982E"/>
                </a:solidFill>
                <a:latin typeface="Times New Roman" panose="02020603050405020304" pitchFamily="18" charset="0"/>
                <a:cs typeface="Times New Roman" panose="02020603050405020304" pitchFamily="18" charset="0"/>
              </a:rPr>
              <a:t>Infer</a:t>
            </a:r>
            <a:endParaRPr lang="zh-CN" altLang="en-US" sz="2800" dirty="0">
              <a:solidFill>
                <a:srgbClr val="ED982E"/>
              </a:solidFill>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FE155E30-F0CF-30FE-5633-1F69F3318033}"/>
              </a:ext>
            </a:extLst>
          </p:cNvPr>
          <p:cNvSpPr txBox="1"/>
          <p:nvPr/>
        </p:nvSpPr>
        <p:spPr>
          <a:xfrm>
            <a:off x="5859266" y="1450883"/>
            <a:ext cx="1696466" cy="523220"/>
          </a:xfrm>
          <a:prstGeom prst="rect">
            <a:avLst/>
          </a:prstGeom>
          <a:noFill/>
        </p:spPr>
        <p:txBody>
          <a:bodyPr wrap="square" rtlCol="0">
            <a:spAutoFit/>
          </a:bodyPr>
          <a:lstStyle/>
          <a:p>
            <a:r>
              <a:rPr lang="en-US" altLang="zh-CN" sz="2800" dirty="0">
                <a:solidFill>
                  <a:srgbClr val="ED982E"/>
                </a:solidFill>
                <a:latin typeface="Times New Roman" panose="02020603050405020304" pitchFamily="18" charset="0"/>
                <a:cs typeface="Times New Roman" panose="02020603050405020304" pitchFamily="18" charset="0"/>
              </a:rPr>
              <a:t>Aggregate</a:t>
            </a:r>
            <a:endParaRPr lang="zh-CN" altLang="en-US" sz="2800" dirty="0">
              <a:solidFill>
                <a:srgbClr val="ED982E"/>
              </a:solidFill>
              <a:latin typeface="Times New Roman" panose="02020603050405020304" pitchFamily="18" charset="0"/>
              <a:cs typeface="Times New Roman" panose="02020603050405020304" pitchFamily="18" charset="0"/>
            </a:endParaRPr>
          </a:p>
        </p:txBody>
      </p:sp>
      <p:sp>
        <p:nvSpPr>
          <p:cNvPr id="67" name="灯片编号占位符 66">
            <a:extLst>
              <a:ext uri="{FF2B5EF4-FFF2-40B4-BE49-F238E27FC236}">
                <a16:creationId xmlns:a16="http://schemas.microsoft.com/office/drawing/2014/main" id="{8386BC58-0F0F-4549-258C-AD9BE1D2386E}"/>
              </a:ext>
            </a:extLst>
          </p:cNvPr>
          <p:cNvSpPr>
            <a:spLocks noGrp="1"/>
          </p:cNvSpPr>
          <p:nvPr>
            <p:ph type="sldNum" sz="quarter" idx="12"/>
          </p:nvPr>
        </p:nvSpPr>
        <p:spPr/>
        <p:txBody>
          <a:bodyPr/>
          <a:lstStyle/>
          <a:p>
            <a:fld id="{EADB07B0-9172-4DB0-AB84-456747B063D5}" type="slidenum">
              <a:rPr lang="zh-CN" altLang="en-US" smtClean="0"/>
              <a:t>56</a:t>
            </a:fld>
            <a:endParaRPr lang="zh-CN" altLang="en-US"/>
          </a:p>
        </p:txBody>
      </p:sp>
      <p:pic>
        <p:nvPicPr>
          <p:cNvPr id="2" name="图片 1">
            <a:extLst>
              <a:ext uri="{FF2B5EF4-FFF2-40B4-BE49-F238E27FC236}">
                <a16:creationId xmlns:a16="http://schemas.microsoft.com/office/drawing/2014/main" id="{36C389B3-E85F-0CBD-70CA-058CDCAF3C8D}"/>
              </a:ext>
            </a:extLst>
          </p:cNvPr>
          <p:cNvPicPr>
            <a:picLocks noChangeAspect="1"/>
          </p:cNvPicPr>
          <p:nvPr/>
        </p:nvPicPr>
        <p:blipFill rotWithShape="1">
          <a:blip r:embed="rId3">
            <a:extLst>
              <a:ext uri="{28A0092B-C50C-407E-A947-70E740481C1C}">
                <a14:useLocalDpi xmlns:a14="http://schemas.microsoft.com/office/drawing/2010/main" val="0"/>
              </a:ext>
            </a:extLst>
          </a:blip>
          <a:srcRect r="4372" b="12015"/>
          <a:stretch/>
        </p:blipFill>
        <p:spPr>
          <a:xfrm>
            <a:off x="1519225" y="1931981"/>
            <a:ext cx="596467" cy="619835"/>
          </a:xfrm>
          <a:prstGeom prst="rect">
            <a:avLst/>
          </a:prstGeom>
        </p:spPr>
      </p:pic>
      <p:pic>
        <p:nvPicPr>
          <p:cNvPr id="3" name="图片 2">
            <a:extLst>
              <a:ext uri="{FF2B5EF4-FFF2-40B4-BE49-F238E27FC236}">
                <a16:creationId xmlns:a16="http://schemas.microsoft.com/office/drawing/2014/main" id="{95D940D6-3CF9-B89F-198D-49C6E868164C}"/>
              </a:ext>
            </a:extLst>
          </p:cNvPr>
          <p:cNvPicPr>
            <a:picLocks noChangeAspect="1"/>
          </p:cNvPicPr>
          <p:nvPr/>
        </p:nvPicPr>
        <p:blipFill rotWithShape="1">
          <a:blip r:embed="rId4">
            <a:extLst>
              <a:ext uri="{28A0092B-C50C-407E-A947-70E740481C1C}">
                <a14:useLocalDpi xmlns:a14="http://schemas.microsoft.com/office/drawing/2010/main" val="0"/>
              </a:ext>
            </a:extLst>
          </a:blip>
          <a:srcRect t="5724" b="3965"/>
          <a:stretch/>
        </p:blipFill>
        <p:spPr>
          <a:xfrm>
            <a:off x="1498993" y="2719141"/>
            <a:ext cx="609861" cy="619834"/>
          </a:xfrm>
          <a:prstGeom prst="rect">
            <a:avLst/>
          </a:prstGeom>
        </p:spPr>
      </p:pic>
      <p:pic>
        <p:nvPicPr>
          <p:cNvPr id="10" name="图片 9">
            <a:extLst>
              <a:ext uri="{FF2B5EF4-FFF2-40B4-BE49-F238E27FC236}">
                <a16:creationId xmlns:a16="http://schemas.microsoft.com/office/drawing/2014/main" id="{579AEAAA-C944-400F-FCF6-BD22D472D9A3}"/>
              </a:ext>
            </a:extLst>
          </p:cNvPr>
          <p:cNvPicPr>
            <a:picLocks noChangeAspect="1"/>
          </p:cNvPicPr>
          <p:nvPr/>
        </p:nvPicPr>
        <p:blipFill rotWithShape="1">
          <a:blip r:embed="rId5">
            <a:extLst>
              <a:ext uri="{28A0092B-C50C-407E-A947-70E740481C1C}">
                <a14:useLocalDpi xmlns:a14="http://schemas.microsoft.com/office/drawing/2010/main" val="0"/>
              </a:ext>
            </a:extLst>
          </a:blip>
          <a:srcRect t="5751"/>
          <a:stretch/>
        </p:blipFill>
        <p:spPr>
          <a:xfrm>
            <a:off x="1488367" y="3501009"/>
            <a:ext cx="610078" cy="646871"/>
          </a:xfrm>
          <a:prstGeom prst="rect">
            <a:avLst/>
          </a:prstGeom>
        </p:spPr>
      </p:pic>
      <p:pic>
        <p:nvPicPr>
          <p:cNvPr id="13" name="图片 12">
            <a:extLst>
              <a:ext uri="{FF2B5EF4-FFF2-40B4-BE49-F238E27FC236}">
                <a16:creationId xmlns:a16="http://schemas.microsoft.com/office/drawing/2014/main" id="{8FEA567C-E34C-D09D-3343-EE934560C4F7}"/>
              </a:ext>
            </a:extLst>
          </p:cNvPr>
          <p:cNvPicPr>
            <a:picLocks noChangeAspect="1"/>
          </p:cNvPicPr>
          <p:nvPr/>
        </p:nvPicPr>
        <p:blipFill rotWithShape="1">
          <a:blip r:embed="rId6">
            <a:extLst>
              <a:ext uri="{28A0092B-C50C-407E-A947-70E740481C1C}">
                <a14:useLocalDpi xmlns:a14="http://schemas.microsoft.com/office/drawing/2010/main" val="0"/>
              </a:ext>
            </a:extLst>
          </a:blip>
          <a:srcRect l="-1" t="-1" r="8642" b="6561"/>
          <a:stretch/>
        </p:blipFill>
        <p:spPr>
          <a:xfrm>
            <a:off x="1488368" y="4297427"/>
            <a:ext cx="610078" cy="702493"/>
          </a:xfrm>
          <a:prstGeom prst="rect">
            <a:avLst/>
          </a:prstGeom>
        </p:spPr>
      </p:pic>
    </p:spTree>
    <p:extLst>
      <p:ext uri="{BB962C8B-B14F-4D97-AF65-F5344CB8AC3E}">
        <p14:creationId xmlns:p14="http://schemas.microsoft.com/office/powerpoint/2010/main" val="235821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EAB6B731-A905-D7FC-17CD-8FBEC50A75CB}"/>
              </a:ext>
            </a:extLst>
          </p:cNvPr>
          <p:cNvSpPr>
            <a:spLocks noGrp="1"/>
          </p:cNvSpPr>
          <p:nvPr>
            <p:ph type="sldNum" sz="quarter" idx="12"/>
          </p:nvPr>
        </p:nvSpPr>
        <p:spPr/>
        <p:txBody>
          <a:bodyPr/>
          <a:lstStyle/>
          <a:p>
            <a:fld id="{EADB07B0-9172-4DB0-AB84-456747B063D5}" type="slidenum">
              <a:rPr lang="zh-CN" altLang="en-US" smtClean="0"/>
              <a:t>5</a:t>
            </a:fld>
            <a:endParaRPr lang="zh-CN" altLang="en-US" dirty="0"/>
          </a:p>
        </p:txBody>
      </p:sp>
      <p:sp>
        <p:nvSpPr>
          <p:cNvPr id="6" name="Flowchart: Manual Operation 6">
            <a:extLst>
              <a:ext uri="{FF2B5EF4-FFF2-40B4-BE49-F238E27FC236}">
                <a16:creationId xmlns:a16="http://schemas.microsoft.com/office/drawing/2014/main" id="{DA0407EA-A510-8323-4ABF-3D581EDE77C2}"/>
              </a:ext>
            </a:extLst>
          </p:cNvPr>
          <p:cNvSpPr/>
          <p:nvPr/>
        </p:nvSpPr>
        <p:spPr>
          <a:xfrm rot="16200000">
            <a:off x="3565861" y="2924867"/>
            <a:ext cx="1223010" cy="811530"/>
          </a:xfrm>
          <a:prstGeom prst="flowChartManualOperation">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Flowchart: Manual Operation 8">
            <a:extLst>
              <a:ext uri="{FF2B5EF4-FFF2-40B4-BE49-F238E27FC236}">
                <a16:creationId xmlns:a16="http://schemas.microsoft.com/office/drawing/2014/main" id="{D9F3B8FD-BED5-5D4B-65FC-E371C864A513}"/>
              </a:ext>
            </a:extLst>
          </p:cNvPr>
          <p:cNvSpPr/>
          <p:nvPr/>
        </p:nvSpPr>
        <p:spPr>
          <a:xfrm rot="5400000" flipH="1">
            <a:off x="6082877" y="2924866"/>
            <a:ext cx="1223010" cy="811530"/>
          </a:xfrm>
          <a:prstGeom prst="flowChartManualOperation">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6598F4-338E-E057-50E2-2DC9268CFA01}"/>
                  </a:ext>
                </a:extLst>
              </p:cNvPr>
              <p:cNvSpPr txBox="1"/>
              <p:nvPr/>
            </p:nvSpPr>
            <p:spPr>
              <a:xfrm>
                <a:off x="1964949" y="2765380"/>
                <a:ext cx="904094" cy="461665"/>
              </a:xfrm>
              <a:prstGeom prst="rect">
                <a:avLst/>
              </a:prstGeom>
              <a:noFill/>
            </p:spPr>
            <p:txBody>
              <a:bodyPr wrap="none" lIns="0" tIns="0" rIns="0" bIns="0"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Data</a:t>
                </a:r>
                <a:r>
                  <a:rPr lang="en-US" altLang="zh-CN" sz="3000" b="1" dirty="0"/>
                  <a:t> </a:t>
                </a:r>
                <a14:m>
                  <m:oMath xmlns:m="http://schemas.openxmlformats.org/officeDocument/2006/math">
                    <m:r>
                      <a:rPr lang="en-US" altLang="zh-CN" sz="3000" b="1" i="0" smtClean="0">
                        <a:latin typeface="Cambria Math" panose="02040503050406030204" pitchFamily="18" charset="0"/>
                      </a:rPr>
                      <m:t>𝐱</m:t>
                    </m:r>
                  </m:oMath>
                </a14:m>
                <a:endParaRPr lang="zh-CN" altLang="en-US" sz="3000" b="1" dirty="0"/>
              </a:p>
            </p:txBody>
          </p:sp>
        </mc:Choice>
        <mc:Fallback xmlns="">
          <p:sp>
            <p:nvSpPr>
              <p:cNvPr id="10" name="TextBox 9">
                <a:extLst>
                  <a:ext uri="{FF2B5EF4-FFF2-40B4-BE49-F238E27FC236}">
                    <a16:creationId xmlns:a16="http://schemas.microsoft.com/office/drawing/2014/main" id="{EE6598F4-338E-E057-50E2-2DC9268CFA01}"/>
                  </a:ext>
                </a:extLst>
              </p:cNvPr>
              <p:cNvSpPr txBox="1">
                <a:spLocks noRot="1" noChangeAspect="1" noMove="1" noResize="1" noEditPoints="1" noAdjustHandles="1" noChangeArrowheads="1" noChangeShapeType="1" noTextEdit="1"/>
              </p:cNvSpPr>
              <p:nvPr/>
            </p:nvSpPr>
            <p:spPr>
              <a:xfrm>
                <a:off x="1964949" y="2765380"/>
                <a:ext cx="904094" cy="461665"/>
              </a:xfrm>
              <a:prstGeom prst="rect">
                <a:avLst/>
              </a:prstGeom>
              <a:blipFill>
                <a:blip r:embed="rId3"/>
                <a:stretch>
                  <a:fillRect l="-20134" t="-6667" b="-34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0206C871-B907-2BB6-7210-A8B39E048EF8}"/>
                  </a:ext>
                </a:extLst>
              </p:cNvPr>
              <p:cNvSpPr txBox="1"/>
              <p:nvPr/>
            </p:nvSpPr>
            <p:spPr>
              <a:xfrm>
                <a:off x="5292208" y="3061717"/>
                <a:ext cx="275717"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000" b="1" i="0" smtClean="0">
                          <a:latin typeface="Cambria Math" panose="02040503050406030204" pitchFamily="18" charset="0"/>
                        </a:rPr>
                        <m:t>𝐳</m:t>
                      </m:r>
                    </m:oMath>
                  </m:oMathPara>
                </a14:m>
                <a:endParaRPr lang="zh-CN" altLang="en-US" sz="3000" b="1" dirty="0"/>
              </a:p>
            </p:txBody>
          </p:sp>
        </mc:Choice>
        <mc:Fallback xmlns="">
          <p:sp>
            <p:nvSpPr>
              <p:cNvPr id="11" name="TextBox 11">
                <a:extLst>
                  <a:ext uri="{FF2B5EF4-FFF2-40B4-BE49-F238E27FC236}">
                    <a16:creationId xmlns:a16="http://schemas.microsoft.com/office/drawing/2014/main" id="{0206C871-B907-2BB6-7210-A8B39E048EF8}"/>
                  </a:ext>
                </a:extLst>
              </p:cNvPr>
              <p:cNvSpPr txBox="1">
                <a:spLocks noRot="1" noChangeAspect="1" noMove="1" noResize="1" noEditPoints="1" noAdjustHandles="1" noChangeArrowheads="1" noChangeShapeType="1" noTextEdit="1"/>
              </p:cNvSpPr>
              <p:nvPr/>
            </p:nvSpPr>
            <p:spPr>
              <a:xfrm>
                <a:off x="5292208" y="3061717"/>
                <a:ext cx="275717" cy="461665"/>
              </a:xfrm>
              <a:prstGeom prst="rect">
                <a:avLst/>
              </a:prstGeom>
              <a:blipFill>
                <a:blip r:embed="rId4"/>
                <a:stretch>
                  <a:fillRect/>
                </a:stretch>
              </a:blipFill>
            </p:spPr>
            <p:txBody>
              <a:bodyPr/>
              <a:lstStyle/>
              <a:p>
                <a:r>
                  <a:rPr lang="zh-CN" altLang="en-US">
                    <a:noFill/>
                  </a:rPr>
                  <a:t> </a:t>
                </a:r>
              </a:p>
            </p:txBody>
          </p:sp>
        </mc:Fallback>
      </mc:AlternateContent>
      <p:cxnSp>
        <p:nvCxnSpPr>
          <p:cNvPr id="12" name="Straight Arrow Connector 12">
            <a:extLst>
              <a:ext uri="{FF2B5EF4-FFF2-40B4-BE49-F238E27FC236}">
                <a16:creationId xmlns:a16="http://schemas.microsoft.com/office/drawing/2014/main" id="{80335D2A-648D-1368-F14A-FB27F032F13B}"/>
              </a:ext>
            </a:extLst>
          </p:cNvPr>
          <p:cNvCxnSpPr>
            <a:cxnSpLocks/>
          </p:cNvCxnSpPr>
          <p:nvPr/>
        </p:nvCxnSpPr>
        <p:spPr>
          <a:xfrm>
            <a:off x="3050909" y="3004988"/>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3805202B-B826-7206-87FD-37A2F95FCAF4}"/>
              </a:ext>
            </a:extLst>
          </p:cNvPr>
          <p:cNvCxnSpPr>
            <a:cxnSpLocks/>
          </p:cNvCxnSpPr>
          <p:nvPr/>
        </p:nvCxnSpPr>
        <p:spPr>
          <a:xfrm>
            <a:off x="4583131" y="3333836"/>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A02A0EDD-A118-1FC8-865E-18C3A58A9E4A}"/>
              </a:ext>
            </a:extLst>
          </p:cNvPr>
          <p:cNvCxnSpPr>
            <a:cxnSpLocks/>
          </p:cNvCxnSpPr>
          <p:nvPr/>
        </p:nvCxnSpPr>
        <p:spPr>
          <a:xfrm>
            <a:off x="5567925" y="3343461"/>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72CD559E-9FE4-FA75-F33F-A34EC9507B7B}"/>
              </a:ext>
            </a:extLst>
          </p:cNvPr>
          <p:cNvCxnSpPr>
            <a:cxnSpLocks/>
          </p:cNvCxnSpPr>
          <p:nvPr/>
        </p:nvCxnSpPr>
        <p:spPr>
          <a:xfrm>
            <a:off x="7124672" y="3350639"/>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2">
                <a:extLst>
                  <a:ext uri="{FF2B5EF4-FFF2-40B4-BE49-F238E27FC236}">
                    <a16:creationId xmlns:a16="http://schemas.microsoft.com/office/drawing/2014/main" id="{7CB8DCAD-7A54-3C9C-E054-E442FF3F1F19}"/>
                  </a:ext>
                </a:extLst>
              </p:cNvPr>
              <p:cNvSpPr txBox="1"/>
              <p:nvPr/>
            </p:nvSpPr>
            <p:spPr>
              <a:xfrm>
                <a:off x="7889139" y="3071342"/>
                <a:ext cx="2281074" cy="461665"/>
              </a:xfrm>
              <a:prstGeom prst="rect">
                <a:avLst/>
              </a:prstGeom>
              <a:noFill/>
            </p:spPr>
            <p:txBody>
              <a:bodyPr wrap="none" lIns="0" tIns="0" rIns="0" bIns="0"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Predicted label</a:t>
                </a:r>
                <a:r>
                  <a:rPr lang="en-US" altLang="zh-CN" sz="2400" b="0" dirty="0">
                    <a:latin typeface="Corbel" panose="020B0503020204020204" pitchFamily="34" charset="0"/>
                  </a:rPr>
                  <a:t> </a:t>
                </a:r>
                <a14:m>
                  <m:oMath xmlns:m="http://schemas.openxmlformats.org/officeDocument/2006/math">
                    <m:r>
                      <a:rPr lang="en-US" altLang="zh-CN" sz="3000" b="0" i="1" smtClean="0">
                        <a:latin typeface="Cambria Math" panose="02040503050406030204" pitchFamily="18" charset="0"/>
                      </a:rPr>
                      <m:t>𝑦</m:t>
                    </m:r>
                    <m:r>
                      <a:rPr lang="en-US" altLang="zh-CN" sz="3000" b="0" i="1" smtClean="0">
                        <a:latin typeface="Cambria Math" panose="02040503050406030204" pitchFamily="18" charset="0"/>
                      </a:rPr>
                      <m:t>′</m:t>
                    </m:r>
                  </m:oMath>
                </a14:m>
                <a:endParaRPr lang="zh-CN" altLang="en-US" sz="3000" dirty="0"/>
              </a:p>
            </p:txBody>
          </p:sp>
        </mc:Choice>
        <mc:Fallback xmlns="">
          <p:sp>
            <p:nvSpPr>
              <p:cNvPr id="16" name="TextBox 22">
                <a:extLst>
                  <a:ext uri="{FF2B5EF4-FFF2-40B4-BE49-F238E27FC236}">
                    <a16:creationId xmlns:a16="http://schemas.microsoft.com/office/drawing/2014/main" id="{7CB8DCAD-7A54-3C9C-E054-E442FF3F1F19}"/>
                  </a:ext>
                </a:extLst>
              </p:cNvPr>
              <p:cNvSpPr txBox="1">
                <a:spLocks noRot="1" noChangeAspect="1" noMove="1" noResize="1" noEditPoints="1" noAdjustHandles="1" noChangeArrowheads="1" noChangeShapeType="1" noTextEdit="1"/>
              </p:cNvSpPr>
              <p:nvPr/>
            </p:nvSpPr>
            <p:spPr>
              <a:xfrm>
                <a:off x="7889139" y="3071342"/>
                <a:ext cx="2281074" cy="461665"/>
              </a:xfrm>
              <a:prstGeom prst="rect">
                <a:avLst/>
              </a:prstGeom>
              <a:blipFill>
                <a:blip r:embed="rId5"/>
                <a:stretch>
                  <a:fillRect l="-8021" t="-6579" b="-32895"/>
                </a:stretch>
              </a:blipFill>
            </p:spPr>
            <p:txBody>
              <a:bodyPr/>
              <a:lstStyle/>
              <a:p>
                <a:r>
                  <a:rPr lang="zh-CN" altLang="en-US">
                    <a:noFill/>
                  </a:rPr>
                  <a:t> </a:t>
                </a:r>
              </a:p>
            </p:txBody>
          </p:sp>
        </mc:Fallback>
      </mc:AlternateContent>
      <p:sp>
        <p:nvSpPr>
          <p:cNvPr id="17" name="Flowchart: Manual Operation 23">
            <a:extLst>
              <a:ext uri="{FF2B5EF4-FFF2-40B4-BE49-F238E27FC236}">
                <a16:creationId xmlns:a16="http://schemas.microsoft.com/office/drawing/2014/main" id="{8DDF75C3-0C71-0FB7-E5C4-6521743B419D}"/>
              </a:ext>
            </a:extLst>
          </p:cNvPr>
          <p:cNvSpPr/>
          <p:nvPr/>
        </p:nvSpPr>
        <p:spPr>
          <a:xfrm rot="5400000" flipH="1">
            <a:off x="6101578" y="4649892"/>
            <a:ext cx="1223010" cy="811530"/>
          </a:xfrm>
          <a:prstGeom prst="flowChartManualOperation">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Straight Arrow Connector 24">
            <a:extLst>
              <a:ext uri="{FF2B5EF4-FFF2-40B4-BE49-F238E27FC236}">
                <a16:creationId xmlns:a16="http://schemas.microsoft.com/office/drawing/2014/main" id="{CCBC7928-17B9-B606-830D-932E3711B906}"/>
              </a:ext>
            </a:extLst>
          </p:cNvPr>
          <p:cNvCxnSpPr>
            <a:cxnSpLocks/>
            <a:endCxn id="17" idx="2"/>
          </p:cNvCxnSpPr>
          <p:nvPr/>
        </p:nvCxnSpPr>
        <p:spPr>
          <a:xfrm>
            <a:off x="5567925" y="3473872"/>
            <a:ext cx="739393" cy="15817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7">
            <a:extLst>
              <a:ext uri="{FF2B5EF4-FFF2-40B4-BE49-F238E27FC236}">
                <a16:creationId xmlns:a16="http://schemas.microsoft.com/office/drawing/2014/main" id="{1A4BA85D-AF7B-4E7E-0A78-7333D8E6D833}"/>
              </a:ext>
            </a:extLst>
          </p:cNvPr>
          <p:cNvCxnSpPr>
            <a:cxnSpLocks/>
          </p:cNvCxnSpPr>
          <p:nvPr/>
        </p:nvCxnSpPr>
        <p:spPr>
          <a:xfrm>
            <a:off x="7124672" y="5055657"/>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9">
            <a:extLst>
              <a:ext uri="{FF2B5EF4-FFF2-40B4-BE49-F238E27FC236}">
                <a16:creationId xmlns:a16="http://schemas.microsoft.com/office/drawing/2014/main" id="{17F0110B-D17F-A55D-9A99-659E09B56CF0}"/>
              </a:ext>
            </a:extLst>
          </p:cNvPr>
          <p:cNvSpPr txBox="1"/>
          <p:nvPr/>
        </p:nvSpPr>
        <p:spPr>
          <a:xfrm>
            <a:off x="3415789" y="2166485"/>
            <a:ext cx="1467068" cy="461665"/>
          </a:xfrm>
          <a:prstGeom prst="rect">
            <a:avLst/>
          </a:prstGeom>
          <a:noFill/>
        </p:spPr>
        <p:txBody>
          <a:bodyPr wrap="non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Encoder</a:t>
            </a:r>
            <a:r>
              <a:rPr lang="en-US" altLang="zh-CN" sz="2400" dirty="0">
                <a:latin typeface="Corbel" panose="020B0503020204020204" pitchFamily="34" charset="0"/>
              </a:rPr>
              <a:t> </a:t>
            </a:r>
            <a:r>
              <a:rPr lang="en-US" altLang="zh-CN" sz="2400" i="1" dirty="0">
                <a:solidFill>
                  <a:srgbClr val="184A7F"/>
                </a:solidFill>
                <a:latin typeface="Corbel" panose="020B0503020204020204" pitchFamily="34" charset="0"/>
              </a:rPr>
              <a:t>E</a:t>
            </a:r>
            <a:endParaRPr lang="zh-CN" altLang="en-US" sz="2400" i="1" dirty="0">
              <a:solidFill>
                <a:srgbClr val="184A7F"/>
              </a:solidFill>
              <a:latin typeface="Corbel" panose="020B0503020204020204" pitchFamily="34" charset="0"/>
            </a:endParaRPr>
          </a:p>
        </p:txBody>
      </p:sp>
      <p:sp>
        <p:nvSpPr>
          <p:cNvPr id="22" name="TextBox 30">
            <a:extLst>
              <a:ext uri="{FF2B5EF4-FFF2-40B4-BE49-F238E27FC236}">
                <a16:creationId xmlns:a16="http://schemas.microsoft.com/office/drawing/2014/main" id="{FF2AED74-FA0A-B91C-A37D-7D5184E9EE1E}"/>
              </a:ext>
            </a:extLst>
          </p:cNvPr>
          <p:cNvSpPr txBox="1"/>
          <p:nvPr/>
        </p:nvSpPr>
        <p:spPr>
          <a:xfrm>
            <a:off x="5905884" y="2164543"/>
            <a:ext cx="1579278" cy="461665"/>
          </a:xfrm>
          <a:prstGeom prst="rect">
            <a:avLst/>
          </a:prstGeom>
          <a:noFill/>
        </p:spPr>
        <p:txBody>
          <a:bodyPr wrap="non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Predictor</a:t>
            </a:r>
            <a:r>
              <a:rPr lang="en-US" altLang="zh-CN" sz="2400" dirty="0">
                <a:latin typeface="Corbel" panose="020B0503020204020204" pitchFamily="34" charset="0"/>
              </a:rPr>
              <a:t> </a:t>
            </a:r>
            <a:r>
              <a:rPr lang="en-US" altLang="zh-CN" sz="2400" i="1" dirty="0">
                <a:solidFill>
                  <a:srgbClr val="184A7F"/>
                </a:solidFill>
                <a:latin typeface="Corbel" panose="020B0503020204020204" pitchFamily="34" charset="0"/>
              </a:rPr>
              <a:t>F</a:t>
            </a:r>
            <a:endParaRPr lang="zh-CN" altLang="en-US" sz="2400" i="1" dirty="0">
              <a:solidFill>
                <a:srgbClr val="184A7F"/>
              </a:solidFill>
              <a:latin typeface="Corbel" panose="020B0503020204020204" pitchFamily="34" charset="0"/>
            </a:endParaRPr>
          </a:p>
        </p:txBody>
      </p:sp>
      <p:sp>
        <p:nvSpPr>
          <p:cNvPr id="23" name="TextBox 31">
            <a:extLst>
              <a:ext uri="{FF2B5EF4-FFF2-40B4-BE49-F238E27FC236}">
                <a16:creationId xmlns:a16="http://schemas.microsoft.com/office/drawing/2014/main" id="{EF9A6E64-83AE-8B7D-F60C-E145508C05C4}"/>
              </a:ext>
            </a:extLst>
          </p:cNvPr>
          <p:cNvSpPr txBox="1"/>
          <p:nvPr/>
        </p:nvSpPr>
        <p:spPr>
          <a:xfrm>
            <a:off x="5646926" y="5684931"/>
            <a:ext cx="2178802" cy="461665"/>
          </a:xfrm>
          <a:prstGeom prst="rect">
            <a:avLst/>
          </a:prstGeom>
          <a:noFill/>
        </p:spPr>
        <p:txBody>
          <a:bodyPr wrap="none" rtlCol="0">
            <a:spAutoFit/>
          </a:bodyPr>
          <a:lstStyle/>
          <a:p>
            <a:r>
              <a:rPr lang="en-US" altLang="zh-CN" sz="2400" dirty="0">
                <a:solidFill>
                  <a:srgbClr val="184A7F"/>
                </a:solidFill>
                <a:latin typeface="Times New Roman" panose="02020603050405020304" pitchFamily="18" charset="0"/>
                <a:cs typeface="Times New Roman" panose="02020603050405020304" pitchFamily="18" charset="0"/>
              </a:rPr>
              <a:t>Discriminator</a:t>
            </a:r>
            <a:r>
              <a:rPr lang="en-US" altLang="zh-CN" sz="2400" dirty="0">
                <a:latin typeface="Corbel" panose="020B0503020204020204" pitchFamily="34" charset="0"/>
              </a:rPr>
              <a:t> </a:t>
            </a:r>
            <a:r>
              <a:rPr lang="en-US" altLang="zh-CN" sz="2400" i="1" dirty="0">
                <a:solidFill>
                  <a:srgbClr val="184A7F"/>
                </a:solidFill>
                <a:latin typeface="Corbel" panose="020B0503020204020204" pitchFamily="34" charset="0"/>
              </a:rPr>
              <a:t>D</a:t>
            </a:r>
            <a:endParaRPr lang="zh-CN" altLang="en-US" sz="2400" i="1" dirty="0">
              <a:solidFill>
                <a:srgbClr val="184A7F"/>
              </a:solidFill>
              <a:latin typeface="Corbel" panose="020B0503020204020204" pitchFamily="34" charset="0"/>
            </a:endParaRPr>
          </a:p>
        </p:txBody>
      </p:sp>
      <p:sp>
        <p:nvSpPr>
          <p:cNvPr id="24" name="TextBox 25">
            <a:extLst>
              <a:ext uri="{FF2B5EF4-FFF2-40B4-BE49-F238E27FC236}">
                <a16:creationId xmlns:a16="http://schemas.microsoft.com/office/drawing/2014/main" id="{134D1F26-C372-FA2C-301C-09698D178F48}"/>
              </a:ext>
            </a:extLst>
          </p:cNvPr>
          <p:cNvSpPr txBox="1"/>
          <p:nvPr/>
        </p:nvSpPr>
        <p:spPr>
          <a:xfrm>
            <a:off x="3976476" y="3053632"/>
            <a:ext cx="396262" cy="553998"/>
          </a:xfrm>
          <a:prstGeom prst="rect">
            <a:avLst/>
          </a:prstGeom>
          <a:noFill/>
        </p:spPr>
        <p:txBody>
          <a:bodyPr wrap="none" rtlCol="0">
            <a:spAutoFit/>
          </a:bodyPr>
          <a:lstStyle/>
          <a:p>
            <a:r>
              <a:rPr lang="en-US" altLang="zh-CN" sz="3000" i="1" dirty="0">
                <a:latin typeface="Corbel" panose="020B0503020204020204" pitchFamily="34" charset="0"/>
              </a:rPr>
              <a:t>E</a:t>
            </a:r>
            <a:endParaRPr lang="zh-CN" altLang="en-US" sz="3000" i="1" dirty="0">
              <a:latin typeface="Corbel" panose="020B0503020204020204" pitchFamily="34" charset="0"/>
            </a:endParaRPr>
          </a:p>
        </p:txBody>
      </p:sp>
      <p:sp>
        <p:nvSpPr>
          <p:cNvPr id="25" name="TextBox 26">
            <a:extLst>
              <a:ext uri="{FF2B5EF4-FFF2-40B4-BE49-F238E27FC236}">
                <a16:creationId xmlns:a16="http://schemas.microsoft.com/office/drawing/2014/main" id="{C8910333-28D0-AD50-93CA-74574BEBE2B3}"/>
              </a:ext>
            </a:extLst>
          </p:cNvPr>
          <p:cNvSpPr txBox="1"/>
          <p:nvPr/>
        </p:nvSpPr>
        <p:spPr>
          <a:xfrm>
            <a:off x="6512499" y="3077524"/>
            <a:ext cx="378630" cy="553998"/>
          </a:xfrm>
          <a:prstGeom prst="rect">
            <a:avLst/>
          </a:prstGeom>
          <a:noFill/>
        </p:spPr>
        <p:txBody>
          <a:bodyPr wrap="none" rtlCol="0">
            <a:spAutoFit/>
          </a:bodyPr>
          <a:lstStyle/>
          <a:p>
            <a:r>
              <a:rPr lang="en-US" altLang="zh-CN" sz="3000" i="1" dirty="0">
                <a:latin typeface="Corbel" panose="020B0503020204020204" pitchFamily="34" charset="0"/>
              </a:rPr>
              <a:t>F</a:t>
            </a:r>
            <a:endParaRPr lang="zh-CN" altLang="en-US" sz="3000" i="1" dirty="0">
              <a:latin typeface="Corbel" panose="020B0503020204020204" pitchFamily="34" charset="0"/>
            </a:endParaRPr>
          </a:p>
        </p:txBody>
      </p:sp>
      <p:sp>
        <p:nvSpPr>
          <p:cNvPr id="26" name="TextBox 32">
            <a:extLst>
              <a:ext uri="{FF2B5EF4-FFF2-40B4-BE49-F238E27FC236}">
                <a16:creationId xmlns:a16="http://schemas.microsoft.com/office/drawing/2014/main" id="{646BE915-9392-E32C-03CC-AA8FB5D56EB9}"/>
              </a:ext>
            </a:extLst>
          </p:cNvPr>
          <p:cNvSpPr txBox="1"/>
          <p:nvPr/>
        </p:nvSpPr>
        <p:spPr>
          <a:xfrm>
            <a:off x="6514952" y="4778658"/>
            <a:ext cx="442750" cy="553998"/>
          </a:xfrm>
          <a:prstGeom prst="rect">
            <a:avLst/>
          </a:prstGeom>
          <a:noFill/>
        </p:spPr>
        <p:txBody>
          <a:bodyPr wrap="none" rtlCol="0">
            <a:spAutoFit/>
          </a:bodyPr>
          <a:lstStyle/>
          <a:p>
            <a:r>
              <a:rPr lang="en-US" altLang="zh-CN" sz="3000" i="1" dirty="0">
                <a:latin typeface="Corbel" panose="020B0503020204020204" pitchFamily="34" charset="0"/>
              </a:rPr>
              <a:t>D</a:t>
            </a:r>
            <a:endParaRPr lang="zh-CN" altLang="en-US" sz="3000" i="1" dirty="0">
              <a:latin typeface="Corbel" panose="020B0503020204020204" pitchFamily="34" charset="0"/>
            </a:endParaRPr>
          </a:p>
        </p:txBody>
      </p:sp>
      <p:sp>
        <p:nvSpPr>
          <p:cNvPr id="27" name="文本框 26">
            <a:extLst>
              <a:ext uri="{FF2B5EF4-FFF2-40B4-BE49-F238E27FC236}">
                <a16:creationId xmlns:a16="http://schemas.microsoft.com/office/drawing/2014/main" id="{761F345F-5655-8FA5-DE4D-640576EE50B0}"/>
              </a:ext>
            </a:extLst>
          </p:cNvPr>
          <p:cNvSpPr txBox="1"/>
          <p:nvPr/>
        </p:nvSpPr>
        <p:spPr>
          <a:xfrm>
            <a:off x="-2" y="6537958"/>
            <a:ext cx="7841228" cy="369332"/>
          </a:xfrm>
          <a:prstGeom prst="rect">
            <a:avLst/>
          </a:prstGeom>
          <a:noFill/>
        </p:spPr>
        <p:txBody>
          <a:bodyPr wrap="square">
            <a:spAutoFit/>
          </a:bodyPr>
          <a:lstStyle/>
          <a:p>
            <a:r>
              <a:rPr lang="en-US" altLang="zh-CN" dirty="0"/>
              <a:t>Continuously indexed domain adaptation, ICML 2020</a:t>
            </a:r>
            <a:endParaRPr lang="zh-CN" altLang="en-US" dirty="0"/>
          </a:p>
        </p:txBody>
      </p:sp>
      <p:sp>
        <p:nvSpPr>
          <p:cNvPr id="2" name="文本框 1">
            <a:extLst>
              <a:ext uri="{FF2B5EF4-FFF2-40B4-BE49-F238E27FC236}">
                <a16:creationId xmlns:a16="http://schemas.microsoft.com/office/drawing/2014/main" id="{AC985A64-161A-5BE8-AA08-367F09D2947F}"/>
              </a:ext>
            </a:extLst>
          </p:cNvPr>
          <p:cNvSpPr txBox="1"/>
          <p:nvPr/>
        </p:nvSpPr>
        <p:spPr>
          <a:xfrm>
            <a:off x="3604935" y="119987"/>
            <a:ext cx="8409382"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Example for using domain indices</a:t>
            </a:r>
          </a:p>
        </p:txBody>
      </p:sp>
      <p:sp>
        <p:nvSpPr>
          <p:cNvPr id="8" name="文本框 7">
            <a:extLst>
              <a:ext uri="{FF2B5EF4-FFF2-40B4-BE49-F238E27FC236}">
                <a16:creationId xmlns:a16="http://schemas.microsoft.com/office/drawing/2014/main" id="{056F8DA8-9333-13E6-926F-6DE90D13734C}"/>
              </a:ext>
            </a:extLst>
          </p:cNvPr>
          <p:cNvSpPr txBox="1"/>
          <p:nvPr/>
        </p:nvSpPr>
        <p:spPr>
          <a:xfrm>
            <a:off x="742335" y="1317677"/>
            <a:ext cx="8176656"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Continuously indexed domain adaptation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10">
                <a:extLst>
                  <a:ext uri="{FF2B5EF4-FFF2-40B4-BE49-F238E27FC236}">
                    <a16:creationId xmlns:a16="http://schemas.microsoft.com/office/drawing/2014/main" id="{1CD2C6C6-6DA8-172A-1117-D8BEE5C1AFBA}"/>
                  </a:ext>
                </a:extLst>
              </p:cNvPr>
              <p:cNvSpPr txBox="1"/>
              <p:nvPr/>
            </p:nvSpPr>
            <p:spPr>
              <a:xfrm>
                <a:off x="640354" y="3355426"/>
                <a:ext cx="2243050" cy="461665"/>
              </a:xfrm>
              <a:prstGeom prst="rect">
                <a:avLst/>
              </a:prstGeom>
              <a:noFill/>
            </p:spPr>
            <p:txBody>
              <a:bodyPr wrap="none" lIns="0" tIns="0" rIns="0" bIns="0"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Domain indices</a:t>
                </a:r>
                <a:r>
                  <a:rPr lang="en-US" altLang="zh-CN" sz="2400" b="0" dirty="0">
                    <a:solidFill>
                      <a:srgbClr val="FF0000"/>
                    </a:solidFill>
                    <a:latin typeface="Corbel" panose="020B0503020204020204" pitchFamily="34" charset="0"/>
                  </a:rPr>
                  <a:t> </a:t>
                </a:r>
                <a14:m>
                  <m:oMath xmlns:m="http://schemas.openxmlformats.org/officeDocument/2006/math">
                    <m:r>
                      <a:rPr lang="en-US" altLang="zh-CN" sz="3000" b="0" i="1" smtClean="0">
                        <a:solidFill>
                          <a:srgbClr val="FF0000"/>
                        </a:solidFill>
                        <a:latin typeface="Cambria Math" panose="02040503050406030204" pitchFamily="18" charset="0"/>
                      </a:rPr>
                      <m:t>𝛽</m:t>
                    </m:r>
                  </m:oMath>
                </a14:m>
                <a:endParaRPr lang="zh-CN" altLang="en-US" sz="3000" dirty="0">
                  <a:solidFill>
                    <a:srgbClr val="FF0000"/>
                  </a:solidFill>
                </a:endParaRPr>
              </a:p>
            </p:txBody>
          </p:sp>
        </mc:Choice>
        <mc:Fallback xmlns="">
          <p:sp>
            <p:nvSpPr>
              <p:cNvPr id="7" name="TextBox 10">
                <a:extLst>
                  <a:ext uri="{FF2B5EF4-FFF2-40B4-BE49-F238E27FC236}">
                    <a16:creationId xmlns:a16="http://schemas.microsoft.com/office/drawing/2014/main" id="{1CD2C6C6-6DA8-172A-1117-D8BEE5C1AFBA}"/>
                  </a:ext>
                </a:extLst>
              </p:cNvPr>
              <p:cNvSpPr txBox="1">
                <a:spLocks noRot="1" noChangeAspect="1" noMove="1" noResize="1" noEditPoints="1" noAdjustHandles="1" noChangeArrowheads="1" noChangeShapeType="1" noTextEdit="1"/>
              </p:cNvSpPr>
              <p:nvPr/>
            </p:nvSpPr>
            <p:spPr>
              <a:xfrm>
                <a:off x="640354" y="3355426"/>
                <a:ext cx="2243050" cy="461665"/>
              </a:xfrm>
              <a:prstGeom prst="rect">
                <a:avLst/>
              </a:prstGeom>
              <a:blipFill>
                <a:blip r:embed="rId6"/>
                <a:stretch>
                  <a:fillRect l="-8152" t="-5263" b="-34211"/>
                </a:stretch>
              </a:blipFill>
            </p:spPr>
            <p:txBody>
              <a:bodyPr/>
              <a:lstStyle/>
              <a:p>
                <a:r>
                  <a:rPr lang="zh-CN" altLang="en-US">
                    <a:noFill/>
                  </a:rPr>
                  <a:t> </a:t>
                </a:r>
              </a:p>
            </p:txBody>
          </p:sp>
        </mc:Fallback>
      </mc:AlternateContent>
      <p:cxnSp>
        <p:nvCxnSpPr>
          <p:cNvPr id="20" name="Straight Arrow Connector 14">
            <a:extLst>
              <a:ext uri="{FF2B5EF4-FFF2-40B4-BE49-F238E27FC236}">
                <a16:creationId xmlns:a16="http://schemas.microsoft.com/office/drawing/2014/main" id="{C8863111-7993-E796-BC44-30782838EAE8}"/>
              </a:ext>
            </a:extLst>
          </p:cNvPr>
          <p:cNvCxnSpPr>
            <a:cxnSpLocks/>
          </p:cNvCxnSpPr>
          <p:nvPr/>
        </p:nvCxnSpPr>
        <p:spPr>
          <a:xfrm>
            <a:off x="3039168" y="3610063"/>
            <a:ext cx="7206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8">
                <a:extLst>
                  <a:ext uri="{FF2B5EF4-FFF2-40B4-BE49-F238E27FC236}">
                    <a16:creationId xmlns:a16="http://schemas.microsoft.com/office/drawing/2014/main" id="{B40293D7-ECD5-5E3E-BB4E-7BDE0D088223}"/>
                  </a:ext>
                </a:extLst>
              </p:cNvPr>
              <p:cNvSpPr txBox="1"/>
              <p:nvPr/>
            </p:nvSpPr>
            <p:spPr>
              <a:xfrm>
                <a:off x="7946930" y="4650335"/>
                <a:ext cx="3449662" cy="369332"/>
              </a:xfrm>
              <a:prstGeom prst="rect">
                <a:avLst/>
              </a:prstGeom>
              <a:noFill/>
            </p:spPr>
            <p:txBody>
              <a:bodyPr wrap="none" lIns="0" tIns="0" rIns="0" bIns="0"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Predicted domain indices </a:t>
                </a:r>
                <a14:m>
                  <m:oMath xmlns:m="http://schemas.openxmlformats.org/officeDocument/2006/math">
                    <m:r>
                      <a:rPr lang="en-US" altLang="zh-CN" sz="2400" b="0" i="1" smtClean="0">
                        <a:solidFill>
                          <a:srgbClr val="FF0000"/>
                        </a:solidFill>
                        <a:latin typeface="Cambria Math" panose="02040503050406030204" pitchFamily="18" charset="0"/>
                        <a:cs typeface="Times New Roman" panose="02020603050405020304" pitchFamily="18" charset="0"/>
                      </a:rPr>
                      <m:t>𝛽</m:t>
                    </m:r>
                    <m:r>
                      <a:rPr lang="en-US" altLang="zh-CN" sz="2400" b="0" i="1" smtClean="0">
                        <a:solidFill>
                          <a:srgbClr val="FF0000"/>
                        </a:solidFill>
                        <a:latin typeface="Cambria Math" panose="02040503050406030204" pitchFamily="18" charset="0"/>
                        <a:cs typeface="Times New Roman" panose="02020603050405020304" pitchFamily="18" charset="0"/>
                      </a:rPr>
                      <m:t>′</m:t>
                    </m:r>
                  </m:oMath>
                </a14:m>
                <a:endParaRPr lang="zh-CN" altLang="en-US" sz="2400" i="1" dirty="0">
                  <a:solidFill>
                    <a:srgbClr val="FF0000"/>
                  </a:solidFill>
                  <a:latin typeface="Times New Roman" panose="02020603050405020304" pitchFamily="18" charset="0"/>
                  <a:cs typeface="Times New Roman" panose="02020603050405020304" pitchFamily="18" charset="0"/>
                </a:endParaRPr>
              </a:p>
            </p:txBody>
          </p:sp>
        </mc:Choice>
        <mc:Fallback>
          <p:sp>
            <p:nvSpPr>
              <p:cNvPr id="28" name="TextBox 28">
                <a:extLst>
                  <a:ext uri="{FF2B5EF4-FFF2-40B4-BE49-F238E27FC236}">
                    <a16:creationId xmlns:a16="http://schemas.microsoft.com/office/drawing/2014/main" id="{B40293D7-ECD5-5E3E-BB4E-7BDE0D088223}"/>
                  </a:ext>
                </a:extLst>
              </p:cNvPr>
              <p:cNvSpPr txBox="1">
                <a:spLocks noRot="1" noChangeAspect="1" noMove="1" noResize="1" noEditPoints="1" noAdjustHandles="1" noChangeArrowheads="1" noChangeShapeType="1" noTextEdit="1"/>
              </p:cNvSpPr>
              <p:nvPr/>
            </p:nvSpPr>
            <p:spPr>
              <a:xfrm>
                <a:off x="7946930" y="4650335"/>
                <a:ext cx="3449662" cy="369332"/>
              </a:xfrm>
              <a:prstGeom prst="rect">
                <a:avLst/>
              </a:prstGeom>
              <a:blipFill>
                <a:blip r:embed="rId7"/>
                <a:stretch>
                  <a:fillRect l="-5477" t="-26667" r="-2297"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33E3CF7F-5A95-EFB8-8682-17C3EAE18035}"/>
                  </a:ext>
                </a:extLst>
              </p:cNvPr>
              <p:cNvSpPr txBox="1"/>
              <p:nvPr/>
            </p:nvSpPr>
            <p:spPr>
              <a:xfrm>
                <a:off x="7946930" y="5142855"/>
                <a:ext cx="1591782" cy="369332"/>
              </a:xfrm>
              <a:prstGeom prst="rect">
                <a:avLst/>
              </a:prstGeom>
              <a:noFill/>
            </p:spPr>
            <p:txBody>
              <a:bodyPr wrap="none" lIns="0" tIns="0" rIns="0" bIns="0"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Enforce </a:t>
                </a:r>
                <a14:m>
                  <m:oMath xmlns:m="http://schemas.openxmlformats.org/officeDocument/2006/math">
                    <m:r>
                      <a:rPr lang="en-US" altLang="zh-CN" sz="2400" i="1">
                        <a:solidFill>
                          <a:srgbClr val="FF0000"/>
                        </a:solidFill>
                        <a:latin typeface="Cambria Math" panose="02040503050406030204" pitchFamily="18" charset="0"/>
                        <a:cs typeface="Times New Roman" panose="02020603050405020304" pitchFamily="18" charset="0"/>
                      </a:rPr>
                      <m:t>𝛽</m:t>
                    </m:r>
                    <m:r>
                      <m:rPr>
                        <m:nor/>
                      </m:rPr>
                      <a:rPr lang="zh-CN" altLang="en-US" sz="2400" dirty="0">
                        <a:solidFill>
                          <a:srgbClr val="FF0000"/>
                        </a:solidFill>
                        <a:latin typeface="Cambria Math" panose="02040503050406030204" pitchFamily="18" charset="0"/>
                        <a:cs typeface="Times New Roman" panose="02020603050405020304" pitchFamily="18" charset="0"/>
                      </a:rPr>
                      <m:t>⫫</m:t>
                    </m:r>
                    <m:r>
                      <a:rPr lang="en-US" altLang="zh-CN" sz="2400" b="1" dirty="0">
                        <a:solidFill>
                          <a:srgbClr val="FF0000"/>
                        </a:solidFill>
                        <a:latin typeface="Cambria Math" panose="02040503050406030204" pitchFamily="18" charset="0"/>
                        <a:cs typeface="Times New Roman" panose="02020603050405020304" pitchFamily="18" charset="0"/>
                      </a:rPr>
                      <m:t>𝐳</m:t>
                    </m:r>
                  </m:oMath>
                </a14:m>
                <a:endParaRPr lang="zh-CN" altLang="en-US" sz="2400" i="1" dirty="0">
                  <a:solidFill>
                    <a:srgbClr val="FF0000"/>
                  </a:solidFill>
                  <a:latin typeface="Cambria Math" panose="02040503050406030204" pitchFamily="18" charset="0"/>
                  <a:cs typeface="Times New Roman" panose="02020603050405020304" pitchFamily="18" charset="0"/>
                </a:endParaRPr>
              </a:p>
            </p:txBody>
          </p:sp>
        </mc:Choice>
        <mc:Fallback xmlns="">
          <p:sp>
            <p:nvSpPr>
              <p:cNvPr id="31" name="TextBox 28">
                <a:extLst>
                  <a:ext uri="{FF2B5EF4-FFF2-40B4-BE49-F238E27FC236}">
                    <a16:creationId xmlns:a16="http://schemas.microsoft.com/office/drawing/2014/main" id="{33E3CF7F-5A95-EFB8-8682-17C3EAE18035}"/>
                  </a:ext>
                </a:extLst>
              </p:cNvPr>
              <p:cNvSpPr txBox="1">
                <a:spLocks noRot="1" noChangeAspect="1" noMove="1" noResize="1" noEditPoints="1" noAdjustHandles="1" noChangeArrowheads="1" noChangeShapeType="1" noTextEdit="1"/>
              </p:cNvSpPr>
              <p:nvPr/>
            </p:nvSpPr>
            <p:spPr>
              <a:xfrm>
                <a:off x="7946930" y="5142855"/>
                <a:ext cx="1591782" cy="369332"/>
              </a:xfrm>
              <a:prstGeom prst="rect">
                <a:avLst/>
              </a:prstGeom>
              <a:blipFill>
                <a:blip r:embed="rId8"/>
                <a:stretch>
                  <a:fillRect l="-11877" t="-26667" r="-4215" b="-5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021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Background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EAB6B731-A905-D7FC-17CD-8FBEC50A75CB}"/>
              </a:ext>
            </a:extLst>
          </p:cNvPr>
          <p:cNvSpPr>
            <a:spLocks noGrp="1"/>
          </p:cNvSpPr>
          <p:nvPr>
            <p:ph type="sldNum" sz="quarter" idx="12"/>
          </p:nvPr>
        </p:nvSpPr>
        <p:spPr/>
        <p:txBody>
          <a:bodyPr/>
          <a:lstStyle/>
          <a:p>
            <a:fld id="{EADB07B0-9172-4DB0-AB84-456747B063D5}" type="slidenum">
              <a:rPr lang="zh-CN" altLang="en-US" smtClean="0"/>
              <a:t>6</a:t>
            </a:fld>
            <a:endParaRPr lang="zh-CN" altLang="en-US" dirty="0"/>
          </a:p>
        </p:txBody>
      </p:sp>
      <p:sp>
        <p:nvSpPr>
          <p:cNvPr id="2" name="文本框 1">
            <a:extLst>
              <a:ext uri="{FF2B5EF4-FFF2-40B4-BE49-F238E27FC236}">
                <a16:creationId xmlns:a16="http://schemas.microsoft.com/office/drawing/2014/main" id="{AC985A64-161A-5BE8-AA08-367F09D2947F}"/>
              </a:ext>
            </a:extLst>
          </p:cNvPr>
          <p:cNvSpPr txBox="1"/>
          <p:nvPr/>
        </p:nvSpPr>
        <p:spPr>
          <a:xfrm>
            <a:off x="3604935" y="119987"/>
            <a:ext cx="8409382"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Challenge for using domain indices</a:t>
            </a:r>
          </a:p>
        </p:txBody>
      </p:sp>
      <p:sp>
        <p:nvSpPr>
          <p:cNvPr id="8" name="文本框 7">
            <a:extLst>
              <a:ext uri="{FF2B5EF4-FFF2-40B4-BE49-F238E27FC236}">
                <a16:creationId xmlns:a16="http://schemas.microsoft.com/office/drawing/2014/main" id="{056F8DA8-9333-13E6-926F-6DE90D13734C}"/>
              </a:ext>
            </a:extLst>
          </p:cNvPr>
          <p:cNvSpPr txBox="1"/>
          <p:nvPr/>
        </p:nvSpPr>
        <p:spPr>
          <a:xfrm>
            <a:off x="1341571" y="2721114"/>
            <a:ext cx="9508859" cy="707886"/>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Domain Indices may </a:t>
            </a:r>
            <a:r>
              <a:rPr lang="en-US" altLang="zh-CN" sz="4000" dirty="0">
                <a:solidFill>
                  <a:srgbClr val="FF0000"/>
                </a:solidFill>
                <a:latin typeface="Times New Roman" panose="02020603050405020304" pitchFamily="18" charset="0"/>
                <a:cs typeface="Times New Roman" panose="02020603050405020304" pitchFamily="18" charset="0"/>
              </a:rPr>
              <a:t>not be available</a:t>
            </a:r>
            <a:r>
              <a:rPr lang="en-US" altLang="zh-CN" sz="4000" dirty="0">
                <a:latin typeface="Times New Roman" panose="02020603050405020304" pitchFamily="18" charset="0"/>
                <a:cs typeface="Times New Roman" panose="02020603050405020304" pitchFamily="18" charset="0"/>
              </a:rPr>
              <a:t>!</a:t>
            </a:r>
            <a:endParaRPr lang="zh-CN" altLang="en-US" sz="40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2B9528D4-0801-761B-EC04-5251E71A0CDF}"/>
              </a:ext>
            </a:extLst>
          </p:cNvPr>
          <p:cNvSpPr txBox="1"/>
          <p:nvPr/>
        </p:nvSpPr>
        <p:spPr>
          <a:xfrm>
            <a:off x="1341571" y="3604994"/>
            <a:ext cx="9508859" cy="707886"/>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Can we </a:t>
            </a:r>
            <a:r>
              <a:rPr lang="en-US" altLang="zh-CN" sz="4000" dirty="0">
                <a:solidFill>
                  <a:srgbClr val="FF0000"/>
                </a:solidFill>
                <a:latin typeface="Times New Roman" panose="02020603050405020304" pitchFamily="18" charset="0"/>
                <a:cs typeface="Times New Roman" panose="02020603050405020304" pitchFamily="18" charset="0"/>
              </a:rPr>
              <a:t>infer</a:t>
            </a:r>
            <a:r>
              <a:rPr lang="en-US" altLang="zh-CN" sz="4000" dirty="0">
                <a:latin typeface="Times New Roman" panose="02020603050405020304" pitchFamily="18" charset="0"/>
                <a:cs typeface="Times New Roman" panose="02020603050405020304" pitchFamily="18" charset="0"/>
              </a:rPr>
              <a:t> the domain indices from data?</a:t>
            </a:r>
            <a:endParaRPr lang="zh-CN" altLang="en-US" sz="40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6D1E2566-0313-B865-A06E-DE3CE3A0476A}"/>
              </a:ext>
            </a:extLst>
          </p:cNvPr>
          <p:cNvSpPr txBox="1"/>
          <p:nvPr/>
        </p:nvSpPr>
        <p:spPr>
          <a:xfrm>
            <a:off x="1341571" y="4473418"/>
            <a:ext cx="9508859" cy="707886"/>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Yes!</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Advantages of inferring domain indices</a:t>
            </a:r>
          </a:p>
        </p:txBody>
      </p:sp>
      <p:sp>
        <p:nvSpPr>
          <p:cNvPr id="3" name="文本框 2">
            <a:extLst>
              <a:ext uri="{FF2B5EF4-FFF2-40B4-BE49-F238E27FC236}">
                <a16:creationId xmlns:a16="http://schemas.microsoft.com/office/drawing/2014/main" id="{C865B1D5-9FFC-126C-90CA-87741B119724}"/>
              </a:ext>
            </a:extLst>
          </p:cNvPr>
          <p:cNvSpPr txBox="1"/>
          <p:nvPr/>
        </p:nvSpPr>
        <p:spPr>
          <a:xfrm>
            <a:off x="946576" y="2578865"/>
            <a:ext cx="1004792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184A7F"/>
                </a:solidFill>
                <a:latin typeface="Times New Roman" panose="02020603050405020304" pitchFamily="18" charset="0"/>
                <a:cs typeface="Times New Roman" panose="02020603050405020304" pitchFamily="18" charset="0"/>
              </a:rPr>
              <a:t>Improve </a:t>
            </a:r>
            <a:r>
              <a:rPr lang="en-US" altLang="zh-CN" sz="3200" dirty="0">
                <a:solidFill>
                  <a:srgbClr val="FF0000"/>
                </a:solidFill>
                <a:latin typeface="Times New Roman" panose="02020603050405020304" pitchFamily="18" charset="0"/>
                <a:cs typeface="Times New Roman" panose="02020603050405020304" pitchFamily="18" charset="0"/>
              </a:rPr>
              <a:t>interpretability</a:t>
            </a:r>
            <a:r>
              <a:rPr lang="en-US" altLang="zh-CN" sz="3200" dirty="0">
                <a:solidFill>
                  <a:srgbClr val="184A7F"/>
                </a:solidFill>
                <a:latin typeface="Times New Roman" panose="02020603050405020304" pitchFamily="18" charset="0"/>
                <a:cs typeface="Times New Roman" panose="02020603050405020304" pitchFamily="18" charset="0"/>
              </a:rPr>
              <a:t> of domain adaptation</a:t>
            </a:r>
          </a:p>
        </p:txBody>
      </p:sp>
      <p:sp>
        <p:nvSpPr>
          <p:cNvPr id="6" name="文本框 5">
            <a:extLst>
              <a:ext uri="{FF2B5EF4-FFF2-40B4-BE49-F238E27FC236}">
                <a16:creationId xmlns:a16="http://schemas.microsoft.com/office/drawing/2014/main" id="{07336C30-572E-1E0F-A6EF-7E0BB01E8A0E}"/>
              </a:ext>
            </a:extLst>
          </p:cNvPr>
          <p:cNvSpPr txBox="1"/>
          <p:nvPr/>
        </p:nvSpPr>
        <p:spPr>
          <a:xfrm>
            <a:off x="946577" y="3416341"/>
            <a:ext cx="10753127" cy="584775"/>
          </a:xfrm>
          <a:prstGeom prst="rect">
            <a:avLst/>
          </a:prstGeom>
          <a:noFill/>
        </p:spPr>
        <p:txBody>
          <a:bodyPr wrap="square">
            <a:spAutoFit/>
          </a:bodyPr>
          <a:lstStyle/>
          <a:p>
            <a:pPr marL="457200" lvl="0" indent="-457200">
              <a:buFont typeface="Arial" panose="020B0604020202020204" pitchFamily="34" charset="0"/>
              <a:buChar char="•"/>
              <a:defRPr/>
            </a:pPr>
            <a:r>
              <a:rPr lang="en-US" altLang="zh-CN" sz="3200" dirty="0">
                <a:solidFill>
                  <a:srgbClr val="184A7F"/>
                </a:solidFill>
                <a:latin typeface="Times New Roman" panose="02020603050405020304" pitchFamily="18" charset="0"/>
                <a:cs typeface="Times New Roman" panose="02020603050405020304" pitchFamily="18" charset="0"/>
              </a:rPr>
              <a:t>Improve </a:t>
            </a:r>
            <a:r>
              <a:rPr lang="en-US" altLang="zh-CN" sz="3200" dirty="0">
                <a:solidFill>
                  <a:srgbClr val="FF0000"/>
                </a:solidFill>
                <a:latin typeface="Times New Roman" panose="02020603050405020304" pitchFamily="18" charset="0"/>
                <a:cs typeface="Times New Roman" panose="02020603050405020304" pitchFamily="18" charset="0"/>
              </a:rPr>
              <a:t>performance</a:t>
            </a:r>
            <a:r>
              <a:rPr lang="en-US" altLang="zh-CN" sz="3200" dirty="0">
                <a:solidFill>
                  <a:srgbClr val="184A7F"/>
                </a:solidFill>
                <a:latin typeface="Times New Roman" panose="02020603050405020304" pitchFamily="18" charset="0"/>
                <a:cs typeface="Times New Roman" panose="02020603050405020304" pitchFamily="18" charset="0"/>
              </a:rPr>
              <a:t> of domain adaptation</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D7E83941-486D-B9C2-A4ED-D08C4B1BC24F}"/>
              </a:ext>
            </a:extLst>
          </p:cNvPr>
          <p:cNvSpPr>
            <a:spLocks noGrp="1"/>
          </p:cNvSpPr>
          <p:nvPr>
            <p:ph type="sldNum" sz="quarter" idx="12"/>
          </p:nvPr>
        </p:nvSpPr>
        <p:spPr/>
        <p:txBody>
          <a:bodyPr/>
          <a:lstStyle/>
          <a:p>
            <a:fld id="{EADB07B0-9172-4DB0-AB84-456747B063D5}" type="slidenum">
              <a:rPr lang="zh-CN" altLang="en-US" smtClean="0"/>
              <a:t>7</a:t>
            </a:fld>
            <a:endParaRPr lang="zh-CN" altLang="en-US"/>
          </a:p>
        </p:txBody>
      </p:sp>
    </p:spTree>
    <p:extLst>
      <p:ext uri="{BB962C8B-B14F-4D97-AF65-F5344CB8AC3E}">
        <p14:creationId xmlns:p14="http://schemas.microsoft.com/office/powerpoint/2010/main" val="9854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infer the domain indices?</a:t>
            </a:r>
          </a:p>
        </p:txBody>
      </p:sp>
      <p:sp>
        <p:nvSpPr>
          <p:cNvPr id="8" name="文本框 7">
            <a:extLst>
              <a:ext uri="{FF2B5EF4-FFF2-40B4-BE49-F238E27FC236}">
                <a16:creationId xmlns:a16="http://schemas.microsoft.com/office/drawing/2014/main" id="{71CF8230-CA47-4B81-A0A5-858F7142C88F}"/>
              </a:ext>
            </a:extLst>
          </p:cNvPr>
          <p:cNvSpPr txBox="1"/>
          <p:nvPr/>
        </p:nvSpPr>
        <p:spPr>
          <a:xfrm>
            <a:off x="824955" y="1337750"/>
            <a:ext cx="7343124"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Our solution:</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C865B1D5-9FFC-126C-90CA-87741B119724}"/>
              </a:ext>
            </a:extLst>
          </p:cNvPr>
          <p:cNvSpPr txBox="1"/>
          <p:nvPr/>
        </p:nvSpPr>
        <p:spPr>
          <a:xfrm>
            <a:off x="824955" y="2229335"/>
            <a:ext cx="10047921" cy="584775"/>
          </a:xfrm>
          <a:prstGeom prst="rect">
            <a:avLst/>
          </a:prstGeom>
          <a:noFill/>
        </p:spPr>
        <p:txBody>
          <a:bodyPr wrap="square" rtlCol="0">
            <a:spAutoFit/>
          </a:bodyPr>
          <a:lstStyle/>
          <a:p>
            <a:r>
              <a:rPr lang="en-US" altLang="zh-CN" sz="3200" dirty="0">
                <a:solidFill>
                  <a:srgbClr val="184A7F"/>
                </a:solidFill>
                <a:latin typeface="Times New Roman" panose="02020603050405020304" pitchFamily="18" charset="0"/>
                <a:cs typeface="Times New Roman" panose="02020603050405020304" pitchFamily="18" charset="0"/>
              </a:rPr>
              <a:t>1. Rigorously define domain indices. </a:t>
            </a:r>
          </a:p>
        </p:txBody>
      </p:sp>
      <p:sp>
        <p:nvSpPr>
          <p:cNvPr id="6" name="文本框 5">
            <a:extLst>
              <a:ext uri="{FF2B5EF4-FFF2-40B4-BE49-F238E27FC236}">
                <a16:creationId xmlns:a16="http://schemas.microsoft.com/office/drawing/2014/main" id="{07336C30-572E-1E0F-A6EF-7E0BB01E8A0E}"/>
              </a:ext>
            </a:extLst>
          </p:cNvPr>
          <p:cNvSpPr txBox="1"/>
          <p:nvPr/>
        </p:nvSpPr>
        <p:spPr>
          <a:xfrm>
            <a:off x="824955" y="3043555"/>
            <a:ext cx="10753127" cy="1077218"/>
          </a:xfrm>
          <a:prstGeom prst="rect">
            <a:avLst/>
          </a:prstGeom>
          <a:noFill/>
        </p:spPr>
        <p:txBody>
          <a:bodyPr wrap="square">
            <a:spAutoFit/>
          </a:bodyPr>
          <a:lstStyle/>
          <a:p>
            <a:pPr lvl="0">
              <a:defRPr/>
            </a:pPr>
            <a:r>
              <a:rPr lang="en-US" altLang="zh-CN" sz="3200" dirty="0">
                <a:solidFill>
                  <a:srgbClr val="184A7F"/>
                </a:solidFill>
                <a:latin typeface="Times New Roman" panose="02020603050405020304" pitchFamily="18" charset="0"/>
                <a:cs typeface="Times New Roman" panose="02020603050405020304" pitchFamily="18" charset="0"/>
              </a:rPr>
              <a:t>2. Based on our definition, use Probabilistic Graphical Model (PGM) to infer the domain indices.</a:t>
            </a:r>
            <a:endPar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D7E83941-486D-B9C2-A4ED-D08C4B1BC24F}"/>
              </a:ext>
            </a:extLst>
          </p:cNvPr>
          <p:cNvSpPr>
            <a:spLocks noGrp="1"/>
          </p:cNvSpPr>
          <p:nvPr>
            <p:ph type="sldNum" sz="quarter" idx="12"/>
          </p:nvPr>
        </p:nvSpPr>
        <p:spPr/>
        <p:txBody>
          <a:bodyPr/>
          <a:lstStyle/>
          <a:p>
            <a:fld id="{EADB07B0-9172-4DB0-AB84-456747B063D5}" type="slidenum">
              <a:rPr lang="zh-CN" altLang="en-US" smtClean="0"/>
              <a:t>8</a:t>
            </a:fld>
            <a:endParaRPr lang="zh-CN" altLang="en-US"/>
          </a:p>
        </p:txBody>
      </p:sp>
    </p:spTree>
    <p:extLst>
      <p:ext uri="{BB962C8B-B14F-4D97-AF65-F5344CB8AC3E}">
        <p14:creationId xmlns:p14="http://schemas.microsoft.com/office/powerpoint/2010/main" val="42034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14409</TotalTime>
  <Words>3909</Words>
  <Application>Microsoft Office PowerPoint</Application>
  <PresentationFormat>宽屏</PresentationFormat>
  <Paragraphs>689</Paragraphs>
  <Slides>57</Slides>
  <Notes>57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57</vt:i4>
      </vt:variant>
    </vt:vector>
  </HeadingPairs>
  <TitlesOfParts>
    <vt:vector size="64" baseType="lpstr">
      <vt:lpstr>等线</vt:lpstr>
      <vt:lpstr>等线 Light</vt:lpstr>
      <vt:lpstr>Arial</vt:lpstr>
      <vt:lpstr>Cambria Math</vt:lpstr>
      <vt:lpstr>Corbel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 子昊</dc:creator>
  <cp:lastModifiedBy>徐 子昊</cp:lastModifiedBy>
  <cp:revision>616</cp:revision>
  <dcterms:created xsi:type="dcterms:W3CDTF">2021-09-21T04:11:30Z</dcterms:created>
  <dcterms:modified xsi:type="dcterms:W3CDTF">2023-04-07T22:01:15Z</dcterms:modified>
</cp:coreProperties>
</file>